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Merhaba. Bugün titreşim verisinden rulman arızasını önceden tahmin etmeye çalıştığımız projemizi anlatacağız. Veri NASA'nın halka açık IMS run-to-failure veri seti.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Üstteki panel sağlık eğrisinin alarm eşiğini kestiği anı, alttaki panel her tahmin anında öngörülen arıza tarihinin gerçek tarihe yakınsamasını gösteriyor. Dört arızanın dördü de günler önceden tespit edildi; son tahminler gerçek arıza anından saatler mertebesinde saptı.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Üçüncü adım makine öğrenmesi. 300 ağaçlı bir random forest'ı test 1 ve 2'nin arızalanan rulmanlarından gelen 5.296 kayıtla eğittik. Etiket, remaining useful life; 120 saatte kırpılmış — çünkü sağlıklı titreşimde geri sayım bilgisi yok. Özellikler rulman başına normalize: 1,0 o rulmanın kendi sağlıklı seviyesi. Böylece model rulman kimliğini değil hasar fiziğini öğreniyor. Dürüst sınav: yalnızca hiç görmediği test 3 rulmanında değerlendirildi.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Kırmızı çizgi gerçek kalan ömür, mavi modelin tahmini. Sağlıklı fazda ikisi de 120 saat tavanında düz; bozulma başlayınca modelin geri sayımı gerçeği izliyor. Son 24 saatte ortalama hata 7,4 saat. Alttaki feature importance ilginç: orman ağırlığının yüzde 75'ini smoothed RMS'e, yüzde 15'ini smoothed kurtosis'e verdi — fiziğin işaret ettiği göstergeleri kendi başına yeniden keşfetti.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Başta söz verdiğimiz P-F penceresine dönelim. Bu projede ilk tespit edilebilir belirti ile arıza arasında 2,5 ila 17 gün ölçtük. Bu süre soyut bir metrik değil: parça siparişi vermek, bakım ekibini planlamak ve makineyi kontrollü şekilde durdurmak için yeterli bir pencere.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Dürüst olmak gerekirse dört önemli sınır var: veri sabit hız ve yükte laboratuvar verisi; arıza eşiğini testin sonundan aldık; ML sınavında yalnızca tek bir görülmemiş rulman vardı; ve geri sayım ölçeği farklı rulman tiplerine doğrudan taşınmaz.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Sıradaki adım iki yönlü. Birincisi cross-dataset transfer: IMS ve XJTU-SY veri setlerinde eğitip üçüncü bir düzenekte test ederek rulman arızası bilgisinin ne kadar genellendiğini ölçmek. İkincisi envelope spectrum analizi: hangi bileşenin — inner race, outer race, roller — arızalandığını frekans imzasından teşhis etmek. Teşekkürler, sorularınızı alalım.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Rulman, dönen her makinenin en kırılgan parçası. Beklenmedik bir arıza tek bir parça değil, tüm makineyi durdurur. Amacımız iki adım: hasarı erkenden fark etmek, sonra arıza tarihini yalnızca titreşimden öngörmek.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Makine elemanlarına aşina olmayanlar için kısaca: rulman, dönen mili gövdeye bağlayan parçadır. Dört bileşeni var: inner race, outer race, aralarında yuvarlanan roller'lar ve onları ayrık tutan kafes. Milyonlarca devirde tekrarlanan temas gerilmesi yorulma çatlağı başlatır. Kritik nokta şu: sağlıklı evrede kalan ömür öngörülemez — birebir aynı rulmanlar 10 kat farklı yaşayabilir, üreticiler bu yüzden yalnızca istatistiksel L10 değeri verir. Ama ilk belirtiden (P) arızaya (F) kadar olan bozulma evresi izlenebilir. Bu projenin bütün amacı bu P-F penceresini yakalamak.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Deney bize değil, NASA ve IMS laboratuvarına ait. Dört rulman aynı mile takılı, sabit hız ve yük altında haftalarca, biri ölene kadar döndürülmüş. Üç ayrı koşudan yaklaşık 9.500 birer saniyelik kayıt, toplamda 200 milyon veri noktası var.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200 milyon noktayı olduğu gibi kullanmak yerine her bir saniyelik kaydı dört fiziksel sayıya sıkıştırdık. RMS toplam titreşim enerjisi. Kurtosis sinyalin sivriliği: sağlıklı Gauss sinyalde 3'tür, kusurdan gelen darbeler onu yukarı iter — en erken uyarı budur. Peak ve crest factor da darbelere duyarlı.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Dört göstergeyi zamana karşı çizince hikâye kendini anlatıyor. Test 1'de dört rulman 34,5 gün döndü. Üst panel RMS, alt panel kurtosis. Rulman 1 ve 2 baştan sona düz. Rulman 4 — kırmızı — 27. gün civarında tırmanmaya başlıyor, rulman 3 — yeşil — son günlerde fırlıyor. Kurtosis panelinde darbeler daha da net: 28. günden itibaren dev sivri tepeler. NASA'nın söküm raporu: rulman 3'te inner race, rulman 4'te roller kusuru — bizim işaretlediklerimizle birebir.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Test 2 çok daha kısa: 6,8 gün. Rulman 1 — kalın mavi — 4. günden itibaren hem RMS'te hem kurtosis'te tırmanıyor; sonda RMS 0,45 g'ye vuruyor. Buradaki önemli ders alttaki panelde: rulman 3'ün kurtosis'i baştan beri 4,5 civarında, yani mutlak değeri yüksek ama trendi yok ve arızalanmıyor. Önemli olan mutlak seviye değil, rulmanın kendi baseline'ından sapması. Söküm raporu: rulman 1'de outer race kusuru — eşleşme.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Test 3 en uzun koşu: 44,7 gün — ve en sinsi arıza. 42 güne kadar dört eğri de neredeyse dümdüz; sağlıklı evrede kalan ömrün öngörülemez olduğunun canlı kanıtı. Sonra rulman 3 — yeşil — son iki günde hem RMS'te hem kurtosis'te dikine tırmanıyor. Yani P-F penceresi burada çok kısa; erken tespitin değeri de tam burada. Söküm raporu: outer race kusuru — yine eşleşme, 3'te 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Peki 'erken yakalamayı' nasıl otomatikleştirdik? Her rulmanın ilk yüzde 15'lik ömrünü kendi baseline'ı sayıyoruz. Yumuşatılmış RMS ya da kurtosis, baseline artı 6 sigma eşiğini kalıcı olarak aşarsa alarm. Alarm sonrası hasar büyümesine üstel eğri uydurup arıza tarihine uzatıyoruz ve bunu her 10 dakikada bir, canlı izleme sistemi gibi tekrarlıyoruz.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e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70C0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1333500" y="2631996"/>
            <a:ext cx="1143000" cy="1143000"/>
          </a:xfrm>
          <a:prstGeom prst="rect">
            <a:avLst/>
          </a:prstGeom>
        </p:spPr>
      </p:pic>
      <p:sp>
        <p:nvSpPr>
          <p:cNvPr id="3" name="Text 0"/>
          <p:cNvSpPr/>
          <p:nvPr/>
        </p:nvSpPr>
        <p:spPr>
          <a:xfrm>
            <a:off x="2667000" y="3043476"/>
            <a:ext cx="3312986" cy="358140"/>
          </a:xfrm>
          <a:prstGeom prst="rect">
            <a:avLst/>
          </a:prstGeom>
          <a:noFill/>
          <a:ln/>
        </p:spPr>
        <p:txBody>
          <a:bodyPr wrap="square" lIns="25400" tIns="25400" rIns="25400" bIns="25400" rtlCol="0" anchor="t">
            <a:normAutofit/>
          </a:bodyPr>
          <a:lstStyle/>
          <a:p>
            <a:pPr algn="l" indent="0" marL="0">
              <a:buNone/>
            </a:pPr>
            <a:r>
              <a:rPr lang="en-US" sz="1950" spc="225" kern="0" dirty="0">
                <a:solidFill>
                  <a:srgbClr val="38D45C"/>
                </a:solidFill>
                <a:latin typeface="Courier New" pitchFamily="34" charset="0"/>
                <a:ea typeface="Courier New" pitchFamily="34" charset="-122"/>
                <a:cs typeface="Courier New" pitchFamily="34" charset="-120"/>
              </a:rPr>
              <a:t>DATA SCIENCE CLUB</a:t>
            </a:r>
            <a:endParaRPr lang="en-US" sz="1950" dirty="0"/>
          </a:p>
        </p:txBody>
      </p:sp>
      <p:sp>
        <p:nvSpPr>
          <p:cNvPr id="4" name="Text 1"/>
          <p:cNvSpPr/>
          <p:nvPr/>
        </p:nvSpPr>
        <p:spPr>
          <a:xfrm>
            <a:off x="1333500" y="4308396"/>
            <a:ext cx="13735050" cy="2013109"/>
          </a:xfrm>
          <a:prstGeom prst="rect">
            <a:avLst/>
          </a:prstGeom>
          <a:noFill/>
          <a:ln/>
        </p:spPr>
        <p:txBody>
          <a:bodyPr wrap="square" lIns="25400" tIns="25400" rIns="25400" bIns="25400" rtlCol="0" anchor="t">
            <a:normAutofit/>
          </a:bodyPr>
          <a:lstStyle/>
          <a:p>
            <a:pPr algn="l" indent="0" marL="0">
              <a:lnSpc>
                <a:spcPct val="93913"/>
              </a:lnSpc>
              <a:buNone/>
            </a:pPr>
            <a:r>
              <a:rPr lang="en-US" sz="7200" b="1" spc="-75" kern="0" dirty="0">
                <a:solidFill>
                  <a:srgbClr val="F2F6F2"/>
                </a:solidFill>
                <a:latin typeface="Arial" pitchFamily="34" charset="0"/>
                <a:ea typeface="Arial" pitchFamily="34" charset="-122"/>
                <a:cs typeface="Arial" pitchFamily="34" charset="-120"/>
              </a:rPr>
              <a:t>Titreşimden Rulman Arızası Tahmini</a:t>
            </a:r>
            <a:endParaRPr lang="en-US" sz="7200" dirty="0"/>
          </a:p>
        </p:txBody>
      </p:sp>
      <p:sp>
        <p:nvSpPr>
          <p:cNvPr id="5" name="Text 2"/>
          <p:cNvSpPr/>
          <p:nvPr/>
        </p:nvSpPr>
        <p:spPr>
          <a:xfrm>
            <a:off x="1333500" y="6550104"/>
            <a:ext cx="17183100" cy="457200"/>
          </a:xfrm>
          <a:prstGeom prst="rect">
            <a:avLst/>
          </a:prstGeom>
          <a:noFill/>
          <a:ln/>
        </p:spPr>
        <p:txBody>
          <a:bodyPr wrap="square" lIns="25400" tIns="25400" rIns="25400" bIns="25400" rtlCol="0" anchor="t">
            <a:normAutofit/>
          </a:bodyPr>
          <a:lstStyle/>
          <a:p>
            <a:pPr algn="l" indent="0" marL="0">
              <a:buNone/>
            </a:pPr>
            <a:r>
              <a:rPr lang="en-US" sz="2850" dirty="0">
                <a:solidFill>
                  <a:srgbClr val="9FD8AE"/>
                </a:solidFill>
                <a:latin typeface="Arial" pitchFamily="34" charset="0"/>
                <a:ea typeface="Arial" pitchFamily="34" charset="-122"/>
                <a:cs typeface="Arial" pitchFamily="34" charset="-120"/>
              </a:rPr>
              <a:t>NASA IMS run-to-failure rulman veri seti</a:t>
            </a:r>
            <a:endParaRPr lang="en-US" sz="2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AFBF9"/>
        </a:solidFill>
      </p:bgPr>
    </p:bg>
    <p:spTree>
      <p:nvGrpSpPr>
        <p:cNvPr id="1" name=""/>
        <p:cNvGrpSpPr/>
        <p:nvPr/>
      </p:nvGrpSpPr>
      <p:grpSpPr>
        <a:xfrm>
          <a:off x="0" y="0"/>
          <a:ext cx="0" cy="0"/>
          <a:chOff x="0" y="0"/>
          <a:chExt cx="0" cy="0"/>
        </a:xfrm>
      </p:grpSpPr>
      <p:sp>
        <p:nvSpPr>
          <p:cNvPr id="2" name="Text 0"/>
          <p:cNvSpPr/>
          <p:nvPr/>
        </p:nvSpPr>
        <p:spPr>
          <a:xfrm>
            <a:off x="1047750" y="762000"/>
            <a:ext cx="17811750" cy="651510"/>
          </a:xfrm>
          <a:prstGeom prst="rect">
            <a:avLst/>
          </a:prstGeom>
          <a:noFill/>
          <a:ln/>
        </p:spPr>
        <p:txBody>
          <a:bodyPr wrap="square" lIns="25400" tIns="25400" rIns="25400" bIns="25400" rtlCol="0" anchor="t">
            <a:normAutofit/>
          </a:bodyPr>
          <a:lstStyle/>
          <a:p>
            <a:pPr algn="l" indent="0" marL="0">
              <a:lnSpc>
                <a:spcPct val="100625"/>
              </a:lnSpc>
              <a:buNone/>
            </a:pPr>
            <a:r>
              <a:rPr lang="en-US" sz="4200" b="1" dirty="0">
                <a:solidFill>
                  <a:srgbClr val="131712"/>
                </a:solidFill>
                <a:latin typeface="Arial" pitchFamily="34" charset="0"/>
                <a:ea typeface="Arial" pitchFamily="34" charset="-122"/>
                <a:cs typeface="Arial" pitchFamily="34" charset="-120"/>
              </a:rPr>
              <a:t>Dört arızanın dördü de günler önceden yakalandı</a:t>
            </a:r>
            <a:endParaRPr lang="en-US" sz="4200" dirty="0"/>
          </a:p>
        </p:txBody>
      </p:sp>
      <p:pic>
        <p:nvPicPr>
          <p:cNvPr id="3" name="Image 0" descr="preencoded.png">    </p:cNvPr>
          <p:cNvPicPr>
            <a:picLocks noChangeAspect="1"/>
          </p:cNvPicPr>
          <p:nvPr/>
        </p:nvPicPr>
        <p:blipFill>
          <a:blip r:embed="rId1"/>
          <a:srcRect l="0" r="0" t="0" b="-17125"/>
          <a:stretch/>
        </p:blipFill>
        <p:spPr>
          <a:xfrm>
            <a:off x="1047750" y="1718310"/>
            <a:ext cx="8699540" cy="7410450"/>
          </a:xfrm>
          <a:prstGeom prst="rect">
            <a:avLst/>
          </a:prstGeom>
        </p:spPr>
      </p:pic>
      <p:sp>
        <p:nvSpPr>
          <p:cNvPr id="4" name="Text 1"/>
          <p:cNvSpPr/>
          <p:nvPr/>
        </p:nvSpPr>
        <p:spPr>
          <a:xfrm>
            <a:off x="1047750" y="9204960"/>
            <a:ext cx="9569494" cy="358140"/>
          </a:xfrm>
          <a:prstGeom prst="rect">
            <a:avLst/>
          </a:prstGeom>
          <a:noFill/>
          <a:ln/>
        </p:spPr>
        <p:txBody>
          <a:bodyPr wrap="square" lIns="25400" tIns="25400" rIns="25400" bIns="25400" rtlCol="0" anchor="t">
            <a:normAutofit/>
          </a:bodyPr>
          <a:lstStyle/>
          <a:p>
            <a:pPr algn="l" indent="0" marL="0">
              <a:lnSpc>
                <a:spcPct val="123529"/>
              </a:lnSpc>
              <a:buNone/>
            </a:pPr>
            <a:r>
              <a:rPr lang="en-US" sz="1800" dirty="0">
                <a:solidFill>
                  <a:srgbClr val="5A6A5E"/>
                </a:solidFill>
                <a:latin typeface="Arial" pitchFamily="34" charset="0"/>
                <a:ea typeface="Arial" pitchFamily="34" charset="-122"/>
                <a:cs typeface="Arial" pitchFamily="34" charset="-120"/>
              </a:rPr>
              <a:t>Üst: sağlık eğrisi alarm eşiğini kesiyor · Alt: forecast gerçek arıza tarihine yakınsıyor</a:t>
            </a:r>
            <a:endParaRPr lang="en-US" sz="1800" dirty="0"/>
          </a:p>
        </p:txBody>
      </p:sp>
      <p:sp>
        <p:nvSpPr>
          <p:cNvPr id="5" name="Shape 2"/>
          <p:cNvSpPr/>
          <p:nvPr/>
        </p:nvSpPr>
        <p:spPr>
          <a:xfrm>
            <a:off x="10280690" y="3678555"/>
            <a:ext cx="6959561" cy="22860"/>
          </a:xfrm>
          <a:prstGeom prst="rect">
            <a:avLst/>
          </a:prstGeom>
          <a:solidFill>
            <a:srgbClr val="131712"/>
          </a:solidFill>
          <a:ln/>
        </p:spPr>
      </p:sp>
      <p:sp>
        <p:nvSpPr>
          <p:cNvPr id="6" name="Text 3"/>
          <p:cNvSpPr/>
          <p:nvPr/>
        </p:nvSpPr>
        <p:spPr>
          <a:xfrm>
            <a:off x="10280690" y="3872865"/>
            <a:ext cx="1950244" cy="346710"/>
          </a:xfrm>
          <a:prstGeom prst="rect">
            <a:avLst/>
          </a:prstGeom>
          <a:noFill/>
          <a:ln/>
        </p:spPr>
        <p:txBody>
          <a:bodyPr wrap="square" lIns="25400" tIns="25400" rIns="25400" bIns="25400" rtlCol="0" anchor="t">
            <a:normAutofit/>
          </a:bodyPr>
          <a:lstStyle/>
          <a:p>
            <a:pPr algn="l" indent="0" marL="0">
              <a:lnSpc>
                <a:spcPct val="119118"/>
              </a:lnSpc>
              <a:buNone/>
            </a:pPr>
            <a:r>
              <a:rPr lang="en-US" sz="1800" b="1" dirty="0">
                <a:solidFill>
                  <a:srgbClr val="5A6A5E"/>
                </a:solidFill>
                <a:latin typeface="Arial" pitchFamily="34" charset="0"/>
                <a:ea typeface="Arial" pitchFamily="34" charset="-122"/>
                <a:cs typeface="Arial" pitchFamily="34" charset="-120"/>
              </a:rPr>
              <a:t>Rulman</a:t>
            </a:r>
            <a:endParaRPr lang="en-US" sz="1800" dirty="0"/>
          </a:p>
        </p:txBody>
      </p:sp>
      <p:sp>
        <p:nvSpPr>
          <p:cNvPr id="7" name="Text 4"/>
          <p:cNvSpPr/>
          <p:nvPr/>
        </p:nvSpPr>
        <p:spPr>
          <a:xfrm>
            <a:off x="12383334" y="3872865"/>
            <a:ext cx="1504712" cy="346710"/>
          </a:xfrm>
          <a:prstGeom prst="rect">
            <a:avLst/>
          </a:prstGeom>
          <a:noFill/>
          <a:ln/>
        </p:spPr>
        <p:txBody>
          <a:bodyPr wrap="square" lIns="25400" tIns="25400" rIns="25400" bIns="25400" rtlCol="0" anchor="t">
            <a:normAutofit/>
          </a:bodyPr>
          <a:lstStyle/>
          <a:p>
            <a:pPr algn="l" indent="0" marL="0">
              <a:lnSpc>
                <a:spcPct val="119118"/>
              </a:lnSpc>
              <a:buNone/>
            </a:pPr>
            <a:r>
              <a:rPr lang="en-US" sz="1800" b="1" dirty="0">
                <a:solidFill>
                  <a:srgbClr val="5A6A5E"/>
                </a:solidFill>
                <a:latin typeface="Arial" pitchFamily="34" charset="0"/>
                <a:ea typeface="Arial" pitchFamily="34" charset="-122"/>
                <a:cs typeface="Arial" pitchFamily="34" charset="-120"/>
              </a:rPr>
              <a:t>Ömür</a:t>
            </a:r>
            <a:endParaRPr lang="en-US" sz="1800" dirty="0"/>
          </a:p>
        </p:txBody>
      </p:sp>
      <p:sp>
        <p:nvSpPr>
          <p:cNvPr id="8" name="Text 5"/>
          <p:cNvSpPr/>
          <p:nvPr/>
        </p:nvSpPr>
        <p:spPr>
          <a:xfrm>
            <a:off x="14040445" y="3872865"/>
            <a:ext cx="1504593" cy="346710"/>
          </a:xfrm>
          <a:prstGeom prst="rect">
            <a:avLst/>
          </a:prstGeom>
          <a:noFill/>
          <a:ln/>
        </p:spPr>
        <p:txBody>
          <a:bodyPr wrap="square" lIns="25400" tIns="25400" rIns="25400" bIns="25400" rtlCol="0" anchor="t">
            <a:normAutofit/>
          </a:bodyPr>
          <a:lstStyle/>
          <a:p>
            <a:pPr algn="l" indent="0" marL="0">
              <a:lnSpc>
                <a:spcPct val="119118"/>
              </a:lnSpc>
              <a:buNone/>
            </a:pPr>
            <a:r>
              <a:rPr lang="en-US" sz="1800" b="1" dirty="0">
                <a:solidFill>
                  <a:srgbClr val="5A6A5E"/>
                </a:solidFill>
                <a:latin typeface="Arial" pitchFamily="34" charset="0"/>
                <a:ea typeface="Arial" pitchFamily="34" charset="-122"/>
                <a:cs typeface="Arial" pitchFamily="34" charset="-120"/>
              </a:rPr>
              <a:t>Erken tespit</a:t>
            </a:r>
            <a:endParaRPr lang="en-US" sz="1800" dirty="0"/>
          </a:p>
        </p:txBody>
      </p:sp>
      <p:sp>
        <p:nvSpPr>
          <p:cNvPr id="9" name="Text 6"/>
          <p:cNvSpPr/>
          <p:nvPr/>
        </p:nvSpPr>
        <p:spPr>
          <a:xfrm>
            <a:off x="15697438" y="3872865"/>
            <a:ext cx="1619012" cy="346710"/>
          </a:xfrm>
          <a:prstGeom prst="rect">
            <a:avLst/>
          </a:prstGeom>
          <a:noFill/>
          <a:ln/>
        </p:spPr>
        <p:txBody>
          <a:bodyPr wrap="square" lIns="25400" tIns="25400" rIns="25400" bIns="25400" rtlCol="0" anchor="t">
            <a:normAutofit/>
          </a:bodyPr>
          <a:lstStyle/>
          <a:p>
            <a:pPr algn="l" indent="0" marL="0">
              <a:lnSpc>
                <a:spcPct val="119118"/>
              </a:lnSpc>
              <a:buNone/>
            </a:pPr>
            <a:r>
              <a:rPr lang="en-US" sz="1800" b="1" dirty="0">
                <a:solidFill>
                  <a:srgbClr val="5A6A5E"/>
                </a:solidFill>
                <a:latin typeface="Arial" pitchFamily="34" charset="0"/>
                <a:ea typeface="Arial" pitchFamily="34" charset="-122"/>
                <a:cs typeface="Arial" pitchFamily="34" charset="-120"/>
              </a:rPr>
              <a:t>Son sapma</a:t>
            </a:r>
            <a:endParaRPr lang="en-US" sz="1800" dirty="0"/>
          </a:p>
        </p:txBody>
      </p:sp>
      <p:sp>
        <p:nvSpPr>
          <p:cNvPr id="10" name="Shape 7"/>
          <p:cNvSpPr/>
          <p:nvPr/>
        </p:nvSpPr>
        <p:spPr>
          <a:xfrm>
            <a:off x="10280690" y="4352925"/>
            <a:ext cx="1988344" cy="9525"/>
          </a:xfrm>
          <a:prstGeom prst="rect">
            <a:avLst/>
          </a:prstGeom>
          <a:solidFill>
            <a:srgbClr val="D8E2DA"/>
          </a:solidFill>
          <a:ln/>
        </p:spPr>
      </p:sp>
      <p:sp>
        <p:nvSpPr>
          <p:cNvPr id="11" name="Text 8"/>
          <p:cNvSpPr/>
          <p:nvPr/>
        </p:nvSpPr>
        <p:spPr>
          <a:xfrm>
            <a:off x="10280690" y="4531995"/>
            <a:ext cx="1950244" cy="372428"/>
          </a:xfrm>
          <a:prstGeom prst="rect">
            <a:avLst/>
          </a:prstGeom>
          <a:noFill/>
          <a:ln/>
        </p:spPr>
        <p:txBody>
          <a:bodyPr wrap="square" lIns="25400" tIns="25400" rIns="25400" bIns="25400" rtlCol="0" anchor="t">
            <a:normAutofit/>
          </a:bodyPr>
          <a:lstStyle/>
          <a:p>
            <a:pPr algn="l" indent="0" marL="0">
              <a:lnSpc>
                <a:spcPct val="118581"/>
              </a:lnSpc>
              <a:buNone/>
            </a:pPr>
            <a:r>
              <a:rPr lang="en-US" sz="1950" b="1" dirty="0">
                <a:solidFill>
                  <a:srgbClr val="131712"/>
                </a:solidFill>
                <a:latin typeface="Arial" pitchFamily="34" charset="0"/>
                <a:ea typeface="Arial" pitchFamily="34" charset="-122"/>
                <a:cs typeface="Arial" pitchFamily="34" charset="-120"/>
              </a:rPr>
              <a:t>Test 1 · R3</a:t>
            </a:r>
            <a:endParaRPr lang="en-US" sz="1950" dirty="0"/>
          </a:p>
        </p:txBody>
      </p:sp>
      <p:sp>
        <p:nvSpPr>
          <p:cNvPr id="12" name="Shape 9"/>
          <p:cNvSpPr/>
          <p:nvPr/>
        </p:nvSpPr>
        <p:spPr>
          <a:xfrm>
            <a:off x="12269034" y="4352925"/>
            <a:ext cx="1657112" cy="9525"/>
          </a:xfrm>
          <a:prstGeom prst="rect">
            <a:avLst/>
          </a:prstGeom>
          <a:solidFill>
            <a:srgbClr val="D8E2DA"/>
          </a:solidFill>
          <a:ln/>
        </p:spPr>
      </p:sp>
      <p:sp>
        <p:nvSpPr>
          <p:cNvPr id="13" name="Text 10"/>
          <p:cNvSpPr/>
          <p:nvPr/>
        </p:nvSpPr>
        <p:spPr>
          <a:xfrm>
            <a:off x="12383334" y="4531995"/>
            <a:ext cx="1504712" cy="372428"/>
          </a:xfrm>
          <a:prstGeom prst="rect">
            <a:avLst/>
          </a:prstGeom>
          <a:noFill/>
          <a:ln/>
        </p:spPr>
        <p:txBody>
          <a:bodyPr wrap="square" lIns="25400" tIns="25400" rIns="25400" bIns="25400" rtlCol="0" anchor="t">
            <a:normAutofit/>
          </a:bodyPr>
          <a:lstStyle/>
          <a:p>
            <a:pPr algn="l" indent="0" marL="0">
              <a:lnSpc>
                <a:spcPct val="118581"/>
              </a:lnSpc>
              <a:buNone/>
            </a:pPr>
            <a:r>
              <a:rPr lang="en-US" sz="1950" dirty="0">
                <a:solidFill>
                  <a:srgbClr val="131712"/>
                </a:solidFill>
                <a:latin typeface="Arial" pitchFamily="34" charset="0"/>
                <a:ea typeface="Arial" pitchFamily="34" charset="-122"/>
                <a:cs typeface="Arial" pitchFamily="34" charset="-120"/>
              </a:rPr>
              <a:t>34,5 gün</a:t>
            </a:r>
            <a:endParaRPr lang="en-US" sz="1950" dirty="0"/>
          </a:p>
        </p:txBody>
      </p:sp>
      <p:sp>
        <p:nvSpPr>
          <p:cNvPr id="14" name="Shape 11"/>
          <p:cNvSpPr/>
          <p:nvPr/>
        </p:nvSpPr>
        <p:spPr>
          <a:xfrm>
            <a:off x="13926145" y="4352925"/>
            <a:ext cx="1656993" cy="9525"/>
          </a:xfrm>
          <a:prstGeom prst="rect">
            <a:avLst/>
          </a:prstGeom>
          <a:solidFill>
            <a:srgbClr val="D8E2DA"/>
          </a:solidFill>
          <a:ln/>
        </p:spPr>
      </p:sp>
      <p:sp>
        <p:nvSpPr>
          <p:cNvPr id="15" name="Text 12"/>
          <p:cNvSpPr/>
          <p:nvPr/>
        </p:nvSpPr>
        <p:spPr>
          <a:xfrm>
            <a:off x="14040445" y="4531995"/>
            <a:ext cx="1504593" cy="372428"/>
          </a:xfrm>
          <a:prstGeom prst="rect">
            <a:avLst/>
          </a:prstGeom>
          <a:noFill/>
          <a:ln/>
        </p:spPr>
        <p:txBody>
          <a:bodyPr wrap="square" lIns="25400" tIns="25400" rIns="25400" bIns="25400" rtlCol="0" anchor="t">
            <a:normAutofit/>
          </a:bodyPr>
          <a:lstStyle/>
          <a:p>
            <a:pPr algn="l" indent="0" marL="0">
              <a:lnSpc>
                <a:spcPct val="118581"/>
              </a:lnSpc>
              <a:buNone/>
            </a:pPr>
            <a:r>
              <a:rPr lang="en-US" sz="1950" b="1" dirty="0">
                <a:solidFill>
                  <a:srgbClr val="0F6B33"/>
                </a:solidFill>
                <a:latin typeface="Arial" pitchFamily="34" charset="0"/>
                <a:ea typeface="Arial" pitchFamily="34" charset="-122"/>
                <a:cs typeface="Arial" pitchFamily="34" charset="-120"/>
              </a:rPr>
              <a:t>16,9 gün</a:t>
            </a:r>
            <a:endParaRPr lang="en-US" sz="1950" dirty="0"/>
          </a:p>
        </p:txBody>
      </p:sp>
      <p:sp>
        <p:nvSpPr>
          <p:cNvPr id="16" name="Shape 13"/>
          <p:cNvSpPr/>
          <p:nvPr/>
        </p:nvSpPr>
        <p:spPr>
          <a:xfrm>
            <a:off x="15583138" y="4352925"/>
            <a:ext cx="1657112" cy="9525"/>
          </a:xfrm>
          <a:prstGeom prst="rect">
            <a:avLst/>
          </a:prstGeom>
          <a:solidFill>
            <a:srgbClr val="D8E2DA"/>
          </a:solidFill>
          <a:ln/>
        </p:spPr>
      </p:sp>
      <p:sp>
        <p:nvSpPr>
          <p:cNvPr id="17" name="Text 14"/>
          <p:cNvSpPr/>
          <p:nvPr/>
        </p:nvSpPr>
        <p:spPr>
          <a:xfrm>
            <a:off x="15697438" y="4531995"/>
            <a:ext cx="1619012" cy="372428"/>
          </a:xfrm>
          <a:prstGeom prst="rect">
            <a:avLst/>
          </a:prstGeom>
          <a:noFill/>
          <a:ln/>
        </p:spPr>
        <p:txBody>
          <a:bodyPr wrap="square" lIns="25400" tIns="25400" rIns="25400" bIns="25400" rtlCol="0" anchor="t">
            <a:normAutofit/>
          </a:bodyPr>
          <a:lstStyle/>
          <a:p>
            <a:pPr algn="l" indent="0" marL="0">
              <a:lnSpc>
                <a:spcPct val="118581"/>
              </a:lnSpc>
              <a:buNone/>
            </a:pPr>
            <a:r>
              <a:rPr lang="en-US" sz="1950" dirty="0">
                <a:solidFill>
                  <a:srgbClr val="131712"/>
                </a:solidFill>
                <a:latin typeface="Arial" pitchFamily="34" charset="0"/>
                <a:ea typeface="Arial" pitchFamily="34" charset="-122"/>
                <a:cs typeface="Arial" pitchFamily="34" charset="-120"/>
              </a:rPr>
              <a:t>57 sa</a:t>
            </a:r>
            <a:endParaRPr lang="en-US" sz="1950" dirty="0"/>
          </a:p>
        </p:txBody>
      </p:sp>
      <p:sp>
        <p:nvSpPr>
          <p:cNvPr id="18" name="Shape 15"/>
          <p:cNvSpPr/>
          <p:nvPr/>
        </p:nvSpPr>
        <p:spPr>
          <a:xfrm>
            <a:off x="10280690" y="5037773"/>
            <a:ext cx="1988344" cy="9525"/>
          </a:xfrm>
          <a:prstGeom prst="rect">
            <a:avLst/>
          </a:prstGeom>
          <a:solidFill>
            <a:srgbClr val="D8E2DA"/>
          </a:solidFill>
          <a:ln/>
        </p:spPr>
      </p:sp>
      <p:sp>
        <p:nvSpPr>
          <p:cNvPr id="19" name="Text 16"/>
          <p:cNvSpPr/>
          <p:nvPr/>
        </p:nvSpPr>
        <p:spPr>
          <a:xfrm>
            <a:off x="10280690" y="5216843"/>
            <a:ext cx="1950244" cy="372428"/>
          </a:xfrm>
          <a:prstGeom prst="rect">
            <a:avLst/>
          </a:prstGeom>
          <a:noFill/>
          <a:ln/>
        </p:spPr>
        <p:txBody>
          <a:bodyPr wrap="square" lIns="25400" tIns="25400" rIns="25400" bIns="25400" rtlCol="0" anchor="t">
            <a:normAutofit/>
          </a:bodyPr>
          <a:lstStyle/>
          <a:p>
            <a:pPr algn="l" indent="0" marL="0">
              <a:lnSpc>
                <a:spcPct val="118581"/>
              </a:lnSpc>
              <a:buNone/>
            </a:pPr>
            <a:r>
              <a:rPr lang="en-US" sz="1950" b="1" dirty="0">
                <a:solidFill>
                  <a:srgbClr val="131712"/>
                </a:solidFill>
                <a:latin typeface="Arial" pitchFamily="34" charset="0"/>
                <a:ea typeface="Arial" pitchFamily="34" charset="-122"/>
                <a:cs typeface="Arial" pitchFamily="34" charset="-120"/>
              </a:rPr>
              <a:t>Test 1 · R4</a:t>
            </a:r>
            <a:endParaRPr lang="en-US" sz="1950" dirty="0"/>
          </a:p>
        </p:txBody>
      </p:sp>
      <p:sp>
        <p:nvSpPr>
          <p:cNvPr id="20" name="Shape 17"/>
          <p:cNvSpPr/>
          <p:nvPr/>
        </p:nvSpPr>
        <p:spPr>
          <a:xfrm>
            <a:off x="12269034" y="5037773"/>
            <a:ext cx="1657112" cy="9525"/>
          </a:xfrm>
          <a:prstGeom prst="rect">
            <a:avLst/>
          </a:prstGeom>
          <a:solidFill>
            <a:srgbClr val="D8E2DA"/>
          </a:solidFill>
          <a:ln/>
        </p:spPr>
      </p:sp>
      <p:sp>
        <p:nvSpPr>
          <p:cNvPr id="21" name="Text 18"/>
          <p:cNvSpPr/>
          <p:nvPr/>
        </p:nvSpPr>
        <p:spPr>
          <a:xfrm>
            <a:off x="12383334" y="5216843"/>
            <a:ext cx="1504712" cy="372428"/>
          </a:xfrm>
          <a:prstGeom prst="rect">
            <a:avLst/>
          </a:prstGeom>
          <a:noFill/>
          <a:ln/>
        </p:spPr>
        <p:txBody>
          <a:bodyPr wrap="square" lIns="25400" tIns="25400" rIns="25400" bIns="25400" rtlCol="0" anchor="t">
            <a:normAutofit/>
          </a:bodyPr>
          <a:lstStyle/>
          <a:p>
            <a:pPr algn="l" indent="0" marL="0">
              <a:lnSpc>
                <a:spcPct val="118581"/>
              </a:lnSpc>
              <a:buNone/>
            </a:pPr>
            <a:r>
              <a:rPr lang="en-US" sz="1950" dirty="0">
                <a:solidFill>
                  <a:srgbClr val="131712"/>
                </a:solidFill>
                <a:latin typeface="Arial" pitchFamily="34" charset="0"/>
                <a:ea typeface="Arial" pitchFamily="34" charset="-122"/>
                <a:cs typeface="Arial" pitchFamily="34" charset="-120"/>
              </a:rPr>
              <a:t>34,5 gün</a:t>
            </a:r>
            <a:endParaRPr lang="en-US" sz="1950" dirty="0"/>
          </a:p>
        </p:txBody>
      </p:sp>
      <p:sp>
        <p:nvSpPr>
          <p:cNvPr id="22" name="Shape 19"/>
          <p:cNvSpPr/>
          <p:nvPr/>
        </p:nvSpPr>
        <p:spPr>
          <a:xfrm>
            <a:off x="13926145" y="5037773"/>
            <a:ext cx="1656993" cy="9525"/>
          </a:xfrm>
          <a:prstGeom prst="rect">
            <a:avLst/>
          </a:prstGeom>
          <a:solidFill>
            <a:srgbClr val="D8E2DA"/>
          </a:solidFill>
          <a:ln/>
        </p:spPr>
      </p:sp>
      <p:sp>
        <p:nvSpPr>
          <p:cNvPr id="23" name="Text 20"/>
          <p:cNvSpPr/>
          <p:nvPr/>
        </p:nvSpPr>
        <p:spPr>
          <a:xfrm>
            <a:off x="14040445" y="5216843"/>
            <a:ext cx="1504593" cy="372428"/>
          </a:xfrm>
          <a:prstGeom prst="rect">
            <a:avLst/>
          </a:prstGeom>
          <a:noFill/>
          <a:ln/>
        </p:spPr>
        <p:txBody>
          <a:bodyPr wrap="square" lIns="25400" tIns="25400" rIns="25400" bIns="25400" rtlCol="0" anchor="t">
            <a:normAutofit/>
          </a:bodyPr>
          <a:lstStyle/>
          <a:p>
            <a:pPr algn="l" indent="0" marL="0">
              <a:lnSpc>
                <a:spcPct val="118581"/>
              </a:lnSpc>
              <a:buNone/>
            </a:pPr>
            <a:r>
              <a:rPr lang="en-US" sz="1950" b="1" dirty="0">
                <a:solidFill>
                  <a:srgbClr val="0F6B33"/>
                </a:solidFill>
                <a:latin typeface="Arial" pitchFamily="34" charset="0"/>
                <a:ea typeface="Arial" pitchFamily="34" charset="-122"/>
                <a:cs typeface="Arial" pitchFamily="34" charset="-120"/>
              </a:rPr>
              <a:t>6,3 gün</a:t>
            </a:r>
            <a:endParaRPr lang="en-US" sz="1950" dirty="0"/>
          </a:p>
        </p:txBody>
      </p:sp>
      <p:sp>
        <p:nvSpPr>
          <p:cNvPr id="24" name="Shape 21"/>
          <p:cNvSpPr/>
          <p:nvPr/>
        </p:nvSpPr>
        <p:spPr>
          <a:xfrm>
            <a:off x="15583138" y="5037773"/>
            <a:ext cx="1657112" cy="9525"/>
          </a:xfrm>
          <a:prstGeom prst="rect">
            <a:avLst/>
          </a:prstGeom>
          <a:solidFill>
            <a:srgbClr val="D8E2DA"/>
          </a:solidFill>
          <a:ln/>
        </p:spPr>
      </p:sp>
      <p:sp>
        <p:nvSpPr>
          <p:cNvPr id="25" name="Text 22"/>
          <p:cNvSpPr/>
          <p:nvPr/>
        </p:nvSpPr>
        <p:spPr>
          <a:xfrm>
            <a:off x="15697438" y="5216843"/>
            <a:ext cx="1619012" cy="372428"/>
          </a:xfrm>
          <a:prstGeom prst="rect">
            <a:avLst/>
          </a:prstGeom>
          <a:noFill/>
          <a:ln/>
        </p:spPr>
        <p:txBody>
          <a:bodyPr wrap="square" lIns="25400" tIns="25400" rIns="25400" bIns="25400" rtlCol="0" anchor="t">
            <a:normAutofit/>
          </a:bodyPr>
          <a:lstStyle/>
          <a:p>
            <a:pPr algn="l" indent="0" marL="0">
              <a:lnSpc>
                <a:spcPct val="118581"/>
              </a:lnSpc>
              <a:buNone/>
            </a:pPr>
            <a:r>
              <a:rPr lang="en-US" sz="1950" dirty="0">
                <a:solidFill>
                  <a:srgbClr val="131712"/>
                </a:solidFill>
                <a:latin typeface="Arial" pitchFamily="34" charset="0"/>
                <a:ea typeface="Arial" pitchFamily="34" charset="-122"/>
                <a:cs typeface="Arial" pitchFamily="34" charset="-120"/>
              </a:rPr>
              <a:t>20 sa</a:t>
            </a:r>
            <a:endParaRPr lang="en-US" sz="1950" dirty="0"/>
          </a:p>
        </p:txBody>
      </p:sp>
      <p:sp>
        <p:nvSpPr>
          <p:cNvPr id="26" name="Shape 23"/>
          <p:cNvSpPr/>
          <p:nvPr/>
        </p:nvSpPr>
        <p:spPr>
          <a:xfrm>
            <a:off x="10280690" y="5722620"/>
            <a:ext cx="1988344" cy="9525"/>
          </a:xfrm>
          <a:prstGeom prst="rect">
            <a:avLst/>
          </a:prstGeom>
          <a:solidFill>
            <a:srgbClr val="D8E2DA"/>
          </a:solidFill>
          <a:ln/>
        </p:spPr>
      </p:sp>
      <p:sp>
        <p:nvSpPr>
          <p:cNvPr id="27" name="Text 24"/>
          <p:cNvSpPr/>
          <p:nvPr/>
        </p:nvSpPr>
        <p:spPr>
          <a:xfrm>
            <a:off x="10280690" y="5901690"/>
            <a:ext cx="1950244" cy="372428"/>
          </a:xfrm>
          <a:prstGeom prst="rect">
            <a:avLst/>
          </a:prstGeom>
          <a:noFill/>
          <a:ln/>
        </p:spPr>
        <p:txBody>
          <a:bodyPr wrap="square" lIns="25400" tIns="25400" rIns="25400" bIns="25400" rtlCol="0" anchor="t">
            <a:normAutofit/>
          </a:bodyPr>
          <a:lstStyle/>
          <a:p>
            <a:pPr algn="l" indent="0" marL="0">
              <a:lnSpc>
                <a:spcPct val="118581"/>
              </a:lnSpc>
              <a:buNone/>
            </a:pPr>
            <a:r>
              <a:rPr lang="en-US" sz="1950" b="1" dirty="0">
                <a:solidFill>
                  <a:srgbClr val="131712"/>
                </a:solidFill>
                <a:latin typeface="Arial" pitchFamily="34" charset="0"/>
                <a:ea typeface="Arial" pitchFamily="34" charset="-122"/>
                <a:cs typeface="Arial" pitchFamily="34" charset="-120"/>
              </a:rPr>
              <a:t>Test 2 · R1</a:t>
            </a:r>
            <a:endParaRPr lang="en-US" sz="1950" dirty="0"/>
          </a:p>
        </p:txBody>
      </p:sp>
      <p:sp>
        <p:nvSpPr>
          <p:cNvPr id="28" name="Shape 25"/>
          <p:cNvSpPr/>
          <p:nvPr/>
        </p:nvSpPr>
        <p:spPr>
          <a:xfrm>
            <a:off x="12269034" y="5722620"/>
            <a:ext cx="1657112" cy="9525"/>
          </a:xfrm>
          <a:prstGeom prst="rect">
            <a:avLst/>
          </a:prstGeom>
          <a:solidFill>
            <a:srgbClr val="D8E2DA"/>
          </a:solidFill>
          <a:ln/>
        </p:spPr>
      </p:sp>
      <p:sp>
        <p:nvSpPr>
          <p:cNvPr id="29" name="Text 26"/>
          <p:cNvSpPr/>
          <p:nvPr/>
        </p:nvSpPr>
        <p:spPr>
          <a:xfrm>
            <a:off x="12383334" y="5901690"/>
            <a:ext cx="1504712" cy="372428"/>
          </a:xfrm>
          <a:prstGeom prst="rect">
            <a:avLst/>
          </a:prstGeom>
          <a:noFill/>
          <a:ln/>
        </p:spPr>
        <p:txBody>
          <a:bodyPr wrap="square" lIns="25400" tIns="25400" rIns="25400" bIns="25400" rtlCol="0" anchor="t">
            <a:normAutofit/>
          </a:bodyPr>
          <a:lstStyle/>
          <a:p>
            <a:pPr algn="l" indent="0" marL="0">
              <a:lnSpc>
                <a:spcPct val="118581"/>
              </a:lnSpc>
              <a:buNone/>
            </a:pPr>
            <a:r>
              <a:rPr lang="en-US" sz="1950" dirty="0">
                <a:solidFill>
                  <a:srgbClr val="131712"/>
                </a:solidFill>
                <a:latin typeface="Arial" pitchFamily="34" charset="0"/>
                <a:ea typeface="Arial" pitchFamily="34" charset="-122"/>
                <a:cs typeface="Arial" pitchFamily="34" charset="-120"/>
              </a:rPr>
              <a:t>6,8 gün</a:t>
            </a:r>
            <a:endParaRPr lang="en-US" sz="1950" dirty="0"/>
          </a:p>
        </p:txBody>
      </p:sp>
      <p:sp>
        <p:nvSpPr>
          <p:cNvPr id="30" name="Shape 27"/>
          <p:cNvSpPr/>
          <p:nvPr/>
        </p:nvSpPr>
        <p:spPr>
          <a:xfrm>
            <a:off x="13926145" y="5722620"/>
            <a:ext cx="1656993" cy="9525"/>
          </a:xfrm>
          <a:prstGeom prst="rect">
            <a:avLst/>
          </a:prstGeom>
          <a:solidFill>
            <a:srgbClr val="D8E2DA"/>
          </a:solidFill>
          <a:ln/>
        </p:spPr>
      </p:sp>
      <p:sp>
        <p:nvSpPr>
          <p:cNvPr id="31" name="Text 28"/>
          <p:cNvSpPr/>
          <p:nvPr/>
        </p:nvSpPr>
        <p:spPr>
          <a:xfrm>
            <a:off x="14040445" y="5901690"/>
            <a:ext cx="1504593" cy="372428"/>
          </a:xfrm>
          <a:prstGeom prst="rect">
            <a:avLst/>
          </a:prstGeom>
          <a:noFill/>
          <a:ln/>
        </p:spPr>
        <p:txBody>
          <a:bodyPr wrap="square" lIns="25400" tIns="25400" rIns="25400" bIns="25400" rtlCol="0" anchor="t">
            <a:normAutofit/>
          </a:bodyPr>
          <a:lstStyle/>
          <a:p>
            <a:pPr algn="l" indent="0" marL="0">
              <a:lnSpc>
                <a:spcPct val="118581"/>
              </a:lnSpc>
              <a:buNone/>
            </a:pPr>
            <a:r>
              <a:rPr lang="en-US" sz="1950" b="1" dirty="0">
                <a:solidFill>
                  <a:srgbClr val="0F6B33"/>
                </a:solidFill>
                <a:latin typeface="Arial" pitchFamily="34" charset="0"/>
                <a:ea typeface="Arial" pitchFamily="34" charset="-122"/>
                <a:cs typeface="Arial" pitchFamily="34" charset="-120"/>
              </a:rPr>
              <a:t>3,1 gün</a:t>
            </a:r>
            <a:endParaRPr lang="en-US" sz="1950" dirty="0"/>
          </a:p>
        </p:txBody>
      </p:sp>
      <p:sp>
        <p:nvSpPr>
          <p:cNvPr id="32" name="Shape 29"/>
          <p:cNvSpPr/>
          <p:nvPr/>
        </p:nvSpPr>
        <p:spPr>
          <a:xfrm>
            <a:off x="15583138" y="5722620"/>
            <a:ext cx="1657112" cy="9525"/>
          </a:xfrm>
          <a:prstGeom prst="rect">
            <a:avLst/>
          </a:prstGeom>
          <a:solidFill>
            <a:srgbClr val="D8E2DA"/>
          </a:solidFill>
          <a:ln/>
        </p:spPr>
      </p:sp>
      <p:sp>
        <p:nvSpPr>
          <p:cNvPr id="33" name="Text 30"/>
          <p:cNvSpPr/>
          <p:nvPr/>
        </p:nvSpPr>
        <p:spPr>
          <a:xfrm>
            <a:off x="15697438" y="5901690"/>
            <a:ext cx="1619012" cy="372428"/>
          </a:xfrm>
          <a:prstGeom prst="rect">
            <a:avLst/>
          </a:prstGeom>
          <a:noFill/>
          <a:ln/>
        </p:spPr>
        <p:txBody>
          <a:bodyPr wrap="square" lIns="25400" tIns="25400" rIns="25400" bIns="25400" rtlCol="0" anchor="t">
            <a:normAutofit/>
          </a:bodyPr>
          <a:lstStyle/>
          <a:p>
            <a:pPr algn="l" indent="0" marL="0">
              <a:lnSpc>
                <a:spcPct val="118581"/>
              </a:lnSpc>
              <a:buNone/>
            </a:pPr>
            <a:r>
              <a:rPr lang="en-US" sz="1950" dirty="0">
                <a:solidFill>
                  <a:srgbClr val="131712"/>
                </a:solidFill>
                <a:latin typeface="Arial" pitchFamily="34" charset="0"/>
                <a:ea typeface="Arial" pitchFamily="34" charset="-122"/>
                <a:cs typeface="Arial" pitchFamily="34" charset="-120"/>
              </a:rPr>
              <a:t>30 sa</a:t>
            </a:r>
            <a:endParaRPr lang="en-US" sz="1950" dirty="0"/>
          </a:p>
        </p:txBody>
      </p:sp>
      <p:sp>
        <p:nvSpPr>
          <p:cNvPr id="34" name="Shape 31"/>
          <p:cNvSpPr/>
          <p:nvPr/>
        </p:nvSpPr>
        <p:spPr>
          <a:xfrm>
            <a:off x="10280690" y="7092315"/>
            <a:ext cx="1988344" cy="22860"/>
          </a:xfrm>
          <a:prstGeom prst="rect">
            <a:avLst/>
          </a:prstGeom>
          <a:solidFill>
            <a:srgbClr val="131712"/>
          </a:solidFill>
          <a:ln/>
        </p:spPr>
      </p:sp>
      <p:sp>
        <p:nvSpPr>
          <p:cNvPr id="35" name="Shape 32"/>
          <p:cNvSpPr/>
          <p:nvPr/>
        </p:nvSpPr>
        <p:spPr>
          <a:xfrm>
            <a:off x="10280690" y="6407468"/>
            <a:ext cx="1988344" cy="9525"/>
          </a:xfrm>
          <a:prstGeom prst="rect">
            <a:avLst/>
          </a:prstGeom>
          <a:solidFill>
            <a:srgbClr val="D8E2DA"/>
          </a:solidFill>
          <a:ln/>
        </p:spPr>
      </p:sp>
      <p:sp>
        <p:nvSpPr>
          <p:cNvPr id="36" name="Text 33"/>
          <p:cNvSpPr/>
          <p:nvPr/>
        </p:nvSpPr>
        <p:spPr>
          <a:xfrm>
            <a:off x="10280690" y="6586538"/>
            <a:ext cx="1950244" cy="372428"/>
          </a:xfrm>
          <a:prstGeom prst="rect">
            <a:avLst/>
          </a:prstGeom>
          <a:noFill/>
          <a:ln/>
        </p:spPr>
        <p:txBody>
          <a:bodyPr wrap="square" lIns="25400" tIns="25400" rIns="25400" bIns="25400" rtlCol="0" anchor="t">
            <a:normAutofit/>
          </a:bodyPr>
          <a:lstStyle/>
          <a:p>
            <a:pPr algn="l" indent="0" marL="0">
              <a:lnSpc>
                <a:spcPct val="118581"/>
              </a:lnSpc>
              <a:buNone/>
            </a:pPr>
            <a:r>
              <a:rPr lang="en-US" sz="1950" b="1" dirty="0">
                <a:solidFill>
                  <a:srgbClr val="131712"/>
                </a:solidFill>
                <a:latin typeface="Arial" pitchFamily="34" charset="0"/>
                <a:ea typeface="Arial" pitchFamily="34" charset="-122"/>
                <a:cs typeface="Arial" pitchFamily="34" charset="-120"/>
              </a:rPr>
              <a:t>Test 3 · R3</a:t>
            </a:r>
            <a:endParaRPr lang="en-US" sz="1950" dirty="0"/>
          </a:p>
        </p:txBody>
      </p:sp>
      <p:sp>
        <p:nvSpPr>
          <p:cNvPr id="37" name="Shape 34"/>
          <p:cNvSpPr/>
          <p:nvPr/>
        </p:nvSpPr>
        <p:spPr>
          <a:xfrm>
            <a:off x="12269034" y="7092315"/>
            <a:ext cx="1657112" cy="22860"/>
          </a:xfrm>
          <a:prstGeom prst="rect">
            <a:avLst/>
          </a:prstGeom>
          <a:solidFill>
            <a:srgbClr val="131712"/>
          </a:solidFill>
          <a:ln/>
        </p:spPr>
      </p:sp>
      <p:sp>
        <p:nvSpPr>
          <p:cNvPr id="38" name="Shape 35"/>
          <p:cNvSpPr/>
          <p:nvPr/>
        </p:nvSpPr>
        <p:spPr>
          <a:xfrm>
            <a:off x="12269034" y="6407468"/>
            <a:ext cx="1657112" cy="9525"/>
          </a:xfrm>
          <a:prstGeom prst="rect">
            <a:avLst/>
          </a:prstGeom>
          <a:solidFill>
            <a:srgbClr val="D8E2DA"/>
          </a:solidFill>
          <a:ln/>
        </p:spPr>
      </p:sp>
      <p:sp>
        <p:nvSpPr>
          <p:cNvPr id="39" name="Text 36"/>
          <p:cNvSpPr/>
          <p:nvPr/>
        </p:nvSpPr>
        <p:spPr>
          <a:xfrm>
            <a:off x="12383334" y="6586538"/>
            <a:ext cx="1504712" cy="372428"/>
          </a:xfrm>
          <a:prstGeom prst="rect">
            <a:avLst/>
          </a:prstGeom>
          <a:noFill/>
          <a:ln/>
        </p:spPr>
        <p:txBody>
          <a:bodyPr wrap="square" lIns="25400" tIns="25400" rIns="25400" bIns="25400" rtlCol="0" anchor="t">
            <a:normAutofit/>
          </a:bodyPr>
          <a:lstStyle/>
          <a:p>
            <a:pPr algn="l" indent="0" marL="0">
              <a:lnSpc>
                <a:spcPct val="118581"/>
              </a:lnSpc>
              <a:buNone/>
            </a:pPr>
            <a:r>
              <a:rPr lang="en-US" sz="1950" dirty="0">
                <a:solidFill>
                  <a:srgbClr val="131712"/>
                </a:solidFill>
                <a:latin typeface="Arial" pitchFamily="34" charset="0"/>
                <a:ea typeface="Arial" pitchFamily="34" charset="-122"/>
                <a:cs typeface="Arial" pitchFamily="34" charset="-120"/>
              </a:rPr>
              <a:t>44,7 gün</a:t>
            </a:r>
            <a:endParaRPr lang="en-US" sz="1950" dirty="0"/>
          </a:p>
        </p:txBody>
      </p:sp>
      <p:sp>
        <p:nvSpPr>
          <p:cNvPr id="40" name="Shape 37"/>
          <p:cNvSpPr/>
          <p:nvPr/>
        </p:nvSpPr>
        <p:spPr>
          <a:xfrm>
            <a:off x="13926145" y="7092315"/>
            <a:ext cx="1656993" cy="22860"/>
          </a:xfrm>
          <a:prstGeom prst="rect">
            <a:avLst/>
          </a:prstGeom>
          <a:solidFill>
            <a:srgbClr val="131712"/>
          </a:solidFill>
          <a:ln/>
        </p:spPr>
      </p:sp>
      <p:sp>
        <p:nvSpPr>
          <p:cNvPr id="41" name="Shape 38"/>
          <p:cNvSpPr/>
          <p:nvPr/>
        </p:nvSpPr>
        <p:spPr>
          <a:xfrm>
            <a:off x="13926145" y="6407468"/>
            <a:ext cx="1656993" cy="9525"/>
          </a:xfrm>
          <a:prstGeom prst="rect">
            <a:avLst/>
          </a:prstGeom>
          <a:solidFill>
            <a:srgbClr val="D8E2DA"/>
          </a:solidFill>
          <a:ln/>
        </p:spPr>
      </p:sp>
      <p:sp>
        <p:nvSpPr>
          <p:cNvPr id="42" name="Text 39"/>
          <p:cNvSpPr/>
          <p:nvPr/>
        </p:nvSpPr>
        <p:spPr>
          <a:xfrm>
            <a:off x="14040445" y="6586538"/>
            <a:ext cx="1504593" cy="372428"/>
          </a:xfrm>
          <a:prstGeom prst="rect">
            <a:avLst/>
          </a:prstGeom>
          <a:noFill/>
          <a:ln/>
        </p:spPr>
        <p:txBody>
          <a:bodyPr wrap="square" lIns="25400" tIns="25400" rIns="25400" bIns="25400" rtlCol="0" anchor="t">
            <a:normAutofit/>
          </a:bodyPr>
          <a:lstStyle/>
          <a:p>
            <a:pPr algn="l" indent="0" marL="0">
              <a:lnSpc>
                <a:spcPct val="118581"/>
              </a:lnSpc>
              <a:buNone/>
            </a:pPr>
            <a:r>
              <a:rPr lang="en-US" sz="1950" b="1" dirty="0">
                <a:solidFill>
                  <a:srgbClr val="0F6B33"/>
                </a:solidFill>
                <a:latin typeface="Arial" pitchFamily="34" charset="0"/>
                <a:ea typeface="Arial" pitchFamily="34" charset="-122"/>
                <a:cs typeface="Arial" pitchFamily="34" charset="-120"/>
              </a:rPr>
              <a:t>2,5 gün</a:t>
            </a:r>
            <a:endParaRPr lang="en-US" sz="1950" dirty="0"/>
          </a:p>
        </p:txBody>
      </p:sp>
      <p:sp>
        <p:nvSpPr>
          <p:cNvPr id="43" name="Shape 40"/>
          <p:cNvSpPr/>
          <p:nvPr/>
        </p:nvSpPr>
        <p:spPr>
          <a:xfrm>
            <a:off x="15583138" y="7092315"/>
            <a:ext cx="1657112" cy="22860"/>
          </a:xfrm>
          <a:prstGeom prst="rect">
            <a:avLst/>
          </a:prstGeom>
          <a:solidFill>
            <a:srgbClr val="131712"/>
          </a:solidFill>
          <a:ln/>
        </p:spPr>
      </p:sp>
      <p:sp>
        <p:nvSpPr>
          <p:cNvPr id="44" name="Shape 41"/>
          <p:cNvSpPr/>
          <p:nvPr/>
        </p:nvSpPr>
        <p:spPr>
          <a:xfrm>
            <a:off x="15583138" y="6407468"/>
            <a:ext cx="1657112" cy="9525"/>
          </a:xfrm>
          <a:prstGeom prst="rect">
            <a:avLst/>
          </a:prstGeom>
          <a:solidFill>
            <a:srgbClr val="D8E2DA"/>
          </a:solidFill>
          <a:ln/>
        </p:spPr>
      </p:sp>
      <p:sp>
        <p:nvSpPr>
          <p:cNvPr id="45" name="Text 42"/>
          <p:cNvSpPr/>
          <p:nvPr/>
        </p:nvSpPr>
        <p:spPr>
          <a:xfrm>
            <a:off x="15697438" y="6586538"/>
            <a:ext cx="1619012" cy="372428"/>
          </a:xfrm>
          <a:prstGeom prst="rect">
            <a:avLst/>
          </a:prstGeom>
          <a:noFill/>
          <a:ln/>
        </p:spPr>
        <p:txBody>
          <a:bodyPr wrap="square" lIns="25400" tIns="25400" rIns="25400" bIns="25400" rtlCol="0" anchor="t">
            <a:normAutofit/>
          </a:bodyPr>
          <a:lstStyle/>
          <a:p>
            <a:pPr algn="l" indent="0" marL="0">
              <a:lnSpc>
                <a:spcPct val="118581"/>
              </a:lnSpc>
              <a:buNone/>
            </a:pPr>
            <a:r>
              <a:rPr lang="en-US" sz="1950" dirty="0">
                <a:solidFill>
                  <a:srgbClr val="131712"/>
                </a:solidFill>
                <a:latin typeface="Arial" pitchFamily="34" charset="0"/>
                <a:ea typeface="Arial" pitchFamily="34" charset="-122"/>
                <a:cs typeface="Arial" pitchFamily="34" charset="-120"/>
              </a:rPr>
              <a:t>5,5 sa</a:t>
            </a:r>
            <a:endParaRPr lang="en-US" sz="1950" dirty="0"/>
          </a:p>
        </p:txBody>
      </p:sp>
      <p:sp>
        <p:nvSpPr>
          <p:cNvPr id="46" name="Text 43"/>
          <p:cNvSpPr/>
          <p:nvPr/>
        </p:nvSpPr>
        <p:spPr>
          <a:xfrm>
            <a:off x="10280690" y="7305675"/>
            <a:ext cx="7655517" cy="297180"/>
          </a:xfrm>
          <a:prstGeom prst="rect">
            <a:avLst/>
          </a:prstGeom>
          <a:noFill/>
          <a:ln/>
        </p:spPr>
        <p:txBody>
          <a:bodyPr wrap="square" lIns="25400" tIns="25400" rIns="25400" bIns="25400" rtlCol="0" anchor="t">
            <a:normAutofit/>
          </a:bodyPr>
          <a:lstStyle/>
          <a:p>
            <a:pPr algn="l" indent="0" marL="0">
              <a:buNone/>
            </a:pPr>
            <a:r>
              <a:rPr lang="en-US" sz="1800" dirty="0">
                <a:solidFill>
                  <a:srgbClr val="5A6A5E"/>
                </a:solidFill>
                <a:latin typeface="Arial" pitchFamily="34" charset="0"/>
                <a:ea typeface="Arial" pitchFamily="34" charset="-122"/>
                <a:cs typeface="Arial" pitchFamily="34" charset="-120"/>
              </a:rPr>
              <a:t>Son sapma = son forecast ile gerçek arıza anı arasındaki fark</a:t>
            </a:r>
            <a:endParaRPr lang="en-US"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AFBF9"/>
        </a:solidFill>
      </p:bgPr>
    </p:bg>
    <p:spTree>
      <p:nvGrpSpPr>
        <p:cNvPr id="1" name=""/>
        <p:cNvGrpSpPr/>
        <p:nvPr/>
      </p:nvGrpSpPr>
      <p:grpSpPr>
        <a:xfrm>
          <a:off x="0" y="0"/>
          <a:ext cx="0" cy="0"/>
          <a:chOff x="0" y="0"/>
          <a:chExt cx="0" cy="0"/>
        </a:xfrm>
      </p:grpSpPr>
      <p:sp>
        <p:nvSpPr>
          <p:cNvPr id="2" name="Text 0"/>
          <p:cNvSpPr/>
          <p:nvPr/>
        </p:nvSpPr>
        <p:spPr>
          <a:xfrm>
            <a:off x="1047750" y="960120"/>
            <a:ext cx="1844433" cy="320040"/>
          </a:xfrm>
          <a:prstGeom prst="rect">
            <a:avLst/>
          </a:prstGeom>
          <a:noFill/>
          <a:ln/>
        </p:spPr>
        <p:txBody>
          <a:bodyPr wrap="square" lIns="25400" tIns="25400" rIns="25400" bIns="25400" rtlCol="0" anchor="t">
            <a:normAutofit/>
          </a:bodyPr>
          <a:lstStyle/>
          <a:p>
            <a:pPr algn="l" indent="0" marL="0">
              <a:buNone/>
            </a:pPr>
            <a:r>
              <a:rPr lang="en-US" sz="1950" b="1" spc="150" kern="0" dirty="0">
                <a:solidFill>
                  <a:srgbClr val="0F6B33"/>
                </a:solidFill>
                <a:latin typeface="Courier New" pitchFamily="34" charset="0"/>
                <a:ea typeface="Courier New" pitchFamily="34" charset="-122"/>
                <a:cs typeface="Courier New" pitchFamily="34" charset="-120"/>
              </a:rPr>
              <a:t>YÖNTEM 3/3</a:t>
            </a:r>
            <a:endParaRPr lang="en-US" sz="1950" dirty="0"/>
          </a:p>
        </p:txBody>
      </p:sp>
      <p:sp>
        <p:nvSpPr>
          <p:cNvPr id="3" name="Text 1"/>
          <p:cNvSpPr/>
          <p:nvPr/>
        </p:nvSpPr>
        <p:spPr>
          <a:xfrm>
            <a:off x="2953107" y="914400"/>
            <a:ext cx="2615184" cy="358140"/>
          </a:xfrm>
          <a:prstGeom prst="rect">
            <a:avLst/>
          </a:prstGeom>
          <a:noFill/>
          <a:ln/>
        </p:spPr>
        <p:txBody>
          <a:bodyPr wrap="square" lIns="25400" tIns="25400" rIns="25400" bIns="25400" rtlCol="0" anchor="t">
            <a:normAutofit/>
          </a:bodyPr>
          <a:lstStyle/>
          <a:p>
            <a:pPr algn="l" indent="0" marL="0">
              <a:buNone/>
            </a:pPr>
            <a:r>
              <a:rPr lang="en-US" sz="1950" dirty="0">
                <a:solidFill>
                  <a:srgbClr val="8A988D"/>
                </a:solidFill>
                <a:latin typeface="Courier New" pitchFamily="34" charset="0"/>
                <a:ea typeface="Courier New" pitchFamily="34" charset="-122"/>
                <a:cs typeface="Courier New" pitchFamily="34" charset="-120"/>
              </a:rPr>
              <a:t>machine learning</a:t>
            </a:r>
            <a:endParaRPr lang="en-US" sz="1950" dirty="0"/>
          </a:p>
        </p:txBody>
      </p:sp>
      <p:sp>
        <p:nvSpPr>
          <p:cNvPr id="4" name="Text 2"/>
          <p:cNvSpPr/>
          <p:nvPr/>
        </p:nvSpPr>
        <p:spPr>
          <a:xfrm>
            <a:off x="1047750" y="1432560"/>
            <a:ext cx="15697200" cy="1352550"/>
          </a:xfrm>
          <a:prstGeom prst="rect">
            <a:avLst/>
          </a:prstGeom>
          <a:noFill/>
          <a:ln/>
        </p:spPr>
        <p:txBody>
          <a:bodyPr wrap="square" lIns="25400" tIns="25400" rIns="25400" bIns="25400" rtlCol="0" anchor="t">
            <a:normAutofit/>
          </a:bodyPr>
          <a:lstStyle/>
          <a:p>
            <a:pPr algn="l" indent="0" marL="0">
              <a:lnSpc>
                <a:spcPct val="100291"/>
              </a:lnSpc>
              <a:buNone/>
            </a:pPr>
            <a:r>
              <a:rPr lang="en-US" sz="4500" b="1" dirty="0">
                <a:solidFill>
                  <a:srgbClr val="131712"/>
                </a:solidFill>
                <a:latin typeface="Arial" pitchFamily="34" charset="0"/>
                <a:ea typeface="Arial" pitchFamily="34" charset="-122"/>
                <a:cs typeface="Arial" pitchFamily="34" charset="-120"/>
              </a:rPr>
              <a:t>Random forest, hiç görmediği bir rulman üzerinde sınandı</a:t>
            </a:r>
            <a:endParaRPr lang="en-US" sz="4500" dirty="0"/>
          </a:p>
        </p:txBody>
      </p:sp>
      <p:sp>
        <p:nvSpPr>
          <p:cNvPr id="5" name="Text 3"/>
          <p:cNvSpPr/>
          <p:nvPr/>
        </p:nvSpPr>
        <p:spPr>
          <a:xfrm>
            <a:off x="1047750" y="3486150"/>
            <a:ext cx="1990725" cy="381000"/>
          </a:xfrm>
          <a:prstGeom prst="rect">
            <a:avLst/>
          </a:prstGeom>
          <a:noFill/>
          <a:ln/>
        </p:spPr>
        <p:txBody>
          <a:bodyPr wrap="square" lIns="25400" tIns="25400" rIns="25400" bIns="25400" rtlCol="0" anchor="t">
            <a:normAutofit/>
          </a:bodyPr>
          <a:lstStyle/>
          <a:p>
            <a:pPr algn="l" indent="0" marL="0">
              <a:buNone/>
            </a:pPr>
            <a:r>
              <a:rPr lang="en-US" sz="2400" b="1" dirty="0">
                <a:solidFill>
                  <a:srgbClr val="0F6B33"/>
                </a:solidFill>
                <a:latin typeface="Courier New" pitchFamily="34" charset="0"/>
                <a:ea typeface="Courier New" pitchFamily="34" charset="-122"/>
                <a:cs typeface="Courier New" pitchFamily="34" charset="-120"/>
              </a:rPr>
              <a:t>Model</a:t>
            </a:r>
            <a:endParaRPr lang="en-US" sz="2400" dirty="0"/>
          </a:p>
        </p:txBody>
      </p:sp>
      <p:sp>
        <p:nvSpPr>
          <p:cNvPr id="6" name="Text 4"/>
          <p:cNvSpPr/>
          <p:nvPr/>
        </p:nvSpPr>
        <p:spPr>
          <a:xfrm>
            <a:off x="3124200" y="3432810"/>
            <a:ext cx="7155593" cy="866775"/>
          </a:xfrm>
          <a:prstGeom prst="rect">
            <a:avLst/>
          </a:prstGeom>
          <a:noFill/>
          <a:ln/>
        </p:spPr>
        <p:txBody>
          <a:bodyPr wrap="square" lIns="25400" tIns="25400" rIns="25400" bIns="25400" rtlCol="0" anchor="t">
            <a:normAutofit/>
          </a:bodyPr>
          <a:lstStyle/>
          <a:p>
            <a:pPr algn="l" indent="0" marL="0">
              <a:lnSpc>
                <a:spcPct val="126453"/>
              </a:lnSpc>
              <a:buNone/>
            </a:pPr>
            <a:r>
              <a:rPr lang="en-US" sz="2250" dirty="0">
                <a:solidFill>
                  <a:srgbClr val="131712"/>
                </a:solidFill>
                <a:latin typeface="Arial" pitchFamily="34" charset="0"/>
                <a:ea typeface="Arial" pitchFamily="34" charset="-122"/>
                <a:cs typeface="Arial" pitchFamily="34" charset="-120"/>
              </a:rPr>
              <a:t>Random forest, 300 karar ağacı — 5.296 kayıt (test 1–2'nin arızalanan rulmanları)</a:t>
            </a:r>
            <a:endParaRPr lang="en-US" sz="2250" dirty="0"/>
          </a:p>
        </p:txBody>
      </p:sp>
      <p:sp>
        <p:nvSpPr>
          <p:cNvPr id="7" name="Text 5"/>
          <p:cNvSpPr/>
          <p:nvPr/>
        </p:nvSpPr>
        <p:spPr>
          <a:xfrm>
            <a:off x="1047750" y="4695825"/>
            <a:ext cx="1990725" cy="381000"/>
          </a:xfrm>
          <a:prstGeom prst="rect">
            <a:avLst/>
          </a:prstGeom>
          <a:noFill/>
          <a:ln/>
        </p:spPr>
        <p:txBody>
          <a:bodyPr wrap="square" lIns="25400" tIns="25400" rIns="25400" bIns="25400" rtlCol="0" anchor="t">
            <a:normAutofit/>
          </a:bodyPr>
          <a:lstStyle/>
          <a:p>
            <a:pPr algn="l" indent="0" marL="0">
              <a:buNone/>
            </a:pPr>
            <a:r>
              <a:rPr lang="en-US" sz="2400" b="1" dirty="0">
                <a:solidFill>
                  <a:srgbClr val="0F6B33"/>
                </a:solidFill>
                <a:latin typeface="Courier New" pitchFamily="34" charset="0"/>
                <a:ea typeface="Courier New" pitchFamily="34" charset="-122"/>
                <a:cs typeface="Courier New" pitchFamily="34" charset="-120"/>
              </a:rPr>
              <a:t>Etiket</a:t>
            </a:r>
            <a:endParaRPr lang="en-US" sz="2400" dirty="0"/>
          </a:p>
        </p:txBody>
      </p:sp>
      <p:sp>
        <p:nvSpPr>
          <p:cNvPr id="8" name="Text 6"/>
          <p:cNvSpPr/>
          <p:nvPr/>
        </p:nvSpPr>
        <p:spPr>
          <a:xfrm>
            <a:off x="3124200" y="4642485"/>
            <a:ext cx="7155593" cy="866775"/>
          </a:xfrm>
          <a:prstGeom prst="rect">
            <a:avLst/>
          </a:prstGeom>
          <a:noFill/>
          <a:ln/>
        </p:spPr>
        <p:txBody>
          <a:bodyPr wrap="square" lIns="25400" tIns="25400" rIns="25400" bIns="25400" rtlCol="0" anchor="t">
            <a:normAutofit/>
          </a:bodyPr>
          <a:lstStyle/>
          <a:p>
            <a:pPr algn="l" indent="0" marL="0">
              <a:lnSpc>
                <a:spcPct val="126453"/>
              </a:lnSpc>
              <a:buNone/>
            </a:pPr>
            <a:r>
              <a:rPr lang="en-US" sz="2250" dirty="0">
                <a:solidFill>
                  <a:srgbClr val="131712"/>
                </a:solidFill>
                <a:latin typeface="Arial" pitchFamily="34" charset="0"/>
                <a:ea typeface="Arial" pitchFamily="34" charset="-122"/>
                <a:cs typeface="Arial" pitchFamily="34" charset="-120"/>
              </a:rPr>
              <a:t>Remaining useful life (RUL), 120 saatte kırpılmış — sağlıklı titreşim geri sayım bilgisi taşımaz</a:t>
            </a:r>
            <a:endParaRPr lang="en-US" sz="2250" dirty="0"/>
          </a:p>
        </p:txBody>
      </p:sp>
      <p:sp>
        <p:nvSpPr>
          <p:cNvPr id="9" name="Text 7"/>
          <p:cNvSpPr/>
          <p:nvPr/>
        </p:nvSpPr>
        <p:spPr>
          <a:xfrm>
            <a:off x="1047750" y="5905500"/>
            <a:ext cx="1990725" cy="381000"/>
          </a:xfrm>
          <a:prstGeom prst="rect">
            <a:avLst/>
          </a:prstGeom>
          <a:noFill/>
          <a:ln/>
        </p:spPr>
        <p:txBody>
          <a:bodyPr wrap="square" lIns="25400" tIns="25400" rIns="25400" bIns="25400" rtlCol="0" anchor="t">
            <a:normAutofit/>
          </a:bodyPr>
          <a:lstStyle/>
          <a:p>
            <a:pPr algn="l" indent="0" marL="0">
              <a:buNone/>
            </a:pPr>
            <a:r>
              <a:rPr lang="en-US" sz="2400" b="1" dirty="0">
                <a:solidFill>
                  <a:srgbClr val="0F6B33"/>
                </a:solidFill>
                <a:latin typeface="Courier New" pitchFamily="34" charset="0"/>
                <a:ea typeface="Courier New" pitchFamily="34" charset="-122"/>
                <a:cs typeface="Courier New" pitchFamily="34" charset="-120"/>
              </a:rPr>
              <a:t>Normalize</a:t>
            </a:r>
            <a:endParaRPr lang="en-US" sz="2400" dirty="0"/>
          </a:p>
        </p:txBody>
      </p:sp>
      <p:sp>
        <p:nvSpPr>
          <p:cNvPr id="10" name="Text 8"/>
          <p:cNvSpPr/>
          <p:nvPr/>
        </p:nvSpPr>
        <p:spPr>
          <a:xfrm>
            <a:off x="3124200" y="5852160"/>
            <a:ext cx="7155593" cy="866775"/>
          </a:xfrm>
          <a:prstGeom prst="rect">
            <a:avLst/>
          </a:prstGeom>
          <a:noFill/>
          <a:ln/>
        </p:spPr>
        <p:txBody>
          <a:bodyPr wrap="square" lIns="25400" tIns="25400" rIns="25400" bIns="25400" rtlCol="0" anchor="t">
            <a:normAutofit/>
          </a:bodyPr>
          <a:lstStyle/>
          <a:p>
            <a:pPr algn="l" indent="0" marL="0">
              <a:lnSpc>
                <a:spcPct val="126453"/>
              </a:lnSpc>
              <a:buNone/>
            </a:pPr>
            <a:r>
              <a:rPr lang="en-US" sz="2250" dirty="0">
                <a:solidFill>
                  <a:srgbClr val="131712"/>
                </a:solidFill>
                <a:latin typeface="Arial" pitchFamily="34" charset="0"/>
                <a:ea typeface="Arial" pitchFamily="34" charset="-122"/>
                <a:cs typeface="Arial" pitchFamily="34" charset="-120"/>
              </a:rPr>
              <a:t>Rulman başına: 1,0 = o rulmanın kendi sağlıklı seviyesi → model kimliği değil, hasar fiziğini öğrenir</a:t>
            </a:r>
            <a:endParaRPr lang="en-US" sz="2250" dirty="0"/>
          </a:p>
        </p:txBody>
      </p:sp>
      <p:sp>
        <p:nvSpPr>
          <p:cNvPr id="11" name="Shape 9"/>
          <p:cNvSpPr/>
          <p:nvPr/>
        </p:nvSpPr>
        <p:spPr>
          <a:xfrm>
            <a:off x="10833378" y="3432810"/>
            <a:ext cx="6406872" cy="3248025"/>
          </a:xfrm>
          <a:prstGeom prst="roundRect">
            <a:avLst>
              <a:gd name="adj" fmla="val 2346"/>
            </a:avLst>
          </a:prstGeom>
          <a:solidFill>
            <a:srgbClr val="070C08"/>
          </a:solidFill>
          <a:ln/>
        </p:spPr>
      </p:sp>
      <p:sp>
        <p:nvSpPr>
          <p:cNvPr id="12" name="Text 10"/>
          <p:cNvSpPr/>
          <p:nvPr/>
        </p:nvSpPr>
        <p:spPr>
          <a:xfrm>
            <a:off x="11404878" y="4113847"/>
            <a:ext cx="5790260" cy="335280"/>
          </a:xfrm>
          <a:prstGeom prst="rect">
            <a:avLst/>
          </a:prstGeom>
          <a:noFill/>
          <a:ln/>
        </p:spPr>
        <p:txBody>
          <a:bodyPr wrap="square" lIns="25400" tIns="25400" rIns="25400" bIns="25400" rtlCol="0" anchor="t">
            <a:normAutofit/>
          </a:bodyPr>
          <a:lstStyle/>
          <a:p>
            <a:pPr algn="l" indent="0" marL="0">
              <a:buNone/>
            </a:pPr>
            <a:r>
              <a:rPr lang="en-US" sz="1800" spc="150" kern="0" dirty="0">
                <a:solidFill>
                  <a:srgbClr val="38D45C"/>
                </a:solidFill>
                <a:latin typeface="Courier New" pitchFamily="34" charset="0"/>
                <a:ea typeface="Courier New" pitchFamily="34" charset="-122"/>
                <a:cs typeface="Courier New" pitchFamily="34" charset="-120"/>
              </a:rPr>
              <a:t>DÜRÜST SINAV</a:t>
            </a:r>
            <a:endParaRPr lang="en-US" sz="1800" dirty="0"/>
          </a:p>
        </p:txBody>
      </p:sp>
      <p:sp>
        <p:nvSpPr>
          <p:cNvPr id="13" name="Text 11"/>
          <p:cNvSpPr/>
          <p:nvPr/>
        </p:nvSpPr>
        <p:spPr>
          <a:xfrm>
            <a:off x="11404878" y="4639628"/>
            <a:ext cx="5421788" cy="1398270"/>
          </a:xfrm>
          <a:prstGeom prst="rect">
            <a:avLst/>
          </a:prstGeom>
          <a:noFill/>
          <a:ln/>
        </p:spPr>
        <p:txBody>
          <a:bodyPr wrap="square" lIns="25400" tIns="25400" rIns="25400" bIns="25400" rtlCol="0" anchor="t">
            <a:normAutofit/>
          </a:bodyPr>
          <a:lstStyle/>
          <a:p>
            <a:pPr algn="l" indent="0" marL="0">
              <a:lnSpc>
                <a:spcPct val="123958"/>
              </a:lnSpc>
              <a:buNone/>
            </a:pPr>
            <a:r>
              <a:rPr lang="en-US" sz="2550" b="1" dirty="0">
                <a:solidFill>
                  <a:srgbClr val="F2F6F2"/>
                </a:solidFill>
                <a:latin typeface="Arial" pitchFamily="34" charset="0"/>
                <a:ea typeface="Arial" pitchFamily="34" charset="-122"/>
                <a:cs typeface="Arial" pitchFamily="34" charset="-120"/>
              </a:rPr>
              <a:t>Değerlendirme YALNIZCA test 3'te — modelin hiç görmediği bir rulman.</a:t>
            </a:r>
            <a:endParaRPr lang="en-US" sz="2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AFBF9"/>
        </a:solidFill>
      </p:bgPr>
    </p:bg>
    <p:spTree>
      <p:nvGrpSpPr>
        <p:cNvPr id="1" name=""/>
        <p:cNvGrpSpPr/>
        <p:nvPr/>
      </p:nvGrpSpPr>
      <p:grpSpPr>
        <a:xfrm>
          <a:off x="0" y="0"/>
          <a:ext cx="0" cy="0"/>
          <a:chOff x="0" y="0"/>
          <a:chExt cx="0" cy="0"/>
        </a:xfrm>
      </p:grpSpPr>
      <p:sp>
        <p:nvSpPr>
          <p:cNvPr id="2" name="Text 0"/>
          <p:cNvSpPr/>
          <p:nvPr/>
        </p:nvSpPr>
        <p:spPr>
          <a:xfrm>
            <a:off x="1047750" y="762000"/>
            <a:ext cx="17811750" cy="651510"/>
          </a:xfrm>
          <a:prstGeom prst="rect">
            <a:avLst/>
          </a:prstGeom>
          <a:noFill/>
          <a:ln/>
        </p:spPr>
        <p:txBody>
          <a:bodyPr wrap="square" lIns="25400" tIns="25400" rIns="25400" bIns="25400" rtlCol="0" anchor="t">
            <a:normAutofit/>
          </a:bodyPr>
          <a:lstStyle/>
          <a:p>
            <a:pPr algn="l" indent="0" marL="0">
              <a:lnSpc>
                <a:spcPct val="100625"/>
              </a:lnSpc>
              <a:buNone/>
            </a:pPr>
            <a:r>
              <a:rPr lang="en-US" sz="4200" b="1" dirty="0">
                <a:solidFill>
                  <a:srgbClr val="131712"/>
                </a:solidFill>
                <a:latin typeface="Arial" pitchFamily="34" charset="0"/>
                <a:ea typeface="Arial" pitchFamily="34" charset="-122"/>
                <a:cs typeface="Arial" pitchFamily="34" charset="-120"/>
              </a:rPr>
              <a:t>Model geri sayımı son 24 saatte ortalama 7,4 saat hatayla izledi</a:t>
            </a:r>
            <a:endParaRPr lang="en-US" sz="4200" dirty="0"/>
          </a:p>
        </p:txBody>
      </p:sp>
      <p:pic>
        <p:nvPicPr>
          <p:cNvPr id="3" name="Image 0" descr="preencoded.png">    </p:cNvPr>
          <p:cNvPicPr>
            <a:picLocks noChangeAspect="1"/>
          </p:cNvPicPr>
          <p:nvPr/>
        </p:nvPicPr>
        <p:blipFill>
          <a:blip r:embed="rId1"/>
          <a:srcRect l="0" r="-6095" t="0" b="0"/>
          <a:stretch/>
        </p:blipFill>
        <p:spPr>
          <a:xfrm>
            <a:off x="1047750" y="1718310"/>
            <a:ext cx="11388448" cy="7806690"/>
          </a:xfrm>
          <a:prstGeom prst="rect">
            <a:avLst/>
          </a:prstGeom>
        </p:spPr>
      </p:pic>
      <p:sp>
        <p:nvSpPr>
          <p:cNvPr id="4" name="Text 1"/>
          <p:cNvSpPr/>
          <p:nvPr/>
        </p:nvSpPr>
        <p:spPr>
          <a:xfrm>
            <a:off x="12969598" y="3703320"/>
            <a:ext cx="4697718" cy="640080"/>
          </a:xfrm>
          <a:prstGeom prst="rect">
            <a:avLst/>
          </a:prstGeom>
          <a:noFill/>
          <a:ln/>
        </p:spPr>
        <p:txBody>
          <a:bodyPr wrap="square" lIns="25400" tIns="25400" rIns="25400" bIns="25400" rtlCol="0" anchor="t">
            <a:normAutofit/>
          </a:bodyPr>
          <a:lstStyle/>
          <a:p>
            <a:pPr algn="l" indent="0" marL="0">
              <a:buNone/>
            </a:pPr>
            <a:r>
              <a:rPr lang="en-US" sz="4200" b="1" dirty="0">
                <a:solidFill>
                  <a:srgbClr val="0F6B33"/>
                </a:solidFill>
                <a:latin typeface="Courier New" pitchFamily="34" charset="0"/>
                <a:ea typeface="Courier New" pitchFamily="34" charset="-122"/>
                <a:cs typeface="Courier New" pitchFamily="34" charset="-120"/>
              </a:rPr>
              <a:t>~%75</a:t>
            </a:r>
            <a:endParaRPr lang="en-US" sz="4200" dirty="0"/>
          </a:p>
        </p:txBody>
      </p:sp>
      <p:sp>
        <p:nvSpPr>
          <p:cNvPr id="5" name="Text 2"/>
          <p:cNvSpPr/>
          <p:nvPr/>
        </p:nvSpPr>
        <p:spPr>
          <a:xfrm>
            <a:off x="12969598" y="4381500"/>
            <a:ext cx="4697718" cy="335280"/>
          </a:xfrm>
          <a:prstGeom prst="rect">
            <a:avLst/>
          </a:prstGeom>
          <a:noFill/>
          <a:ln/>
        </p:spPr>
        <p:txBody>
          <a:bodyPr wrap="square" lIns="25400" tIns="25400" rIns="25400" bIns="25400" rtlCol="0" anchor="t">
            <a:normAutofit/>
          </a:bodyPr>
          <a:lstStyle/>
          <a:p>
            <a:pPr algn="l" indent="0" marL="0">
              <a:buNone/>
            </a:pPr>
            <a:r>
              <a:rPr lang="en-US" sz="2025" dirty="0">
                <a:solidFill>
                  <a:srgbClr val="3C463F"/>
                </a:solidFill>
                <a:latin typeface="Arial" pitchFamily="34" charset="0"/>
                <a:ea typeface="Arial" pitchFamily="34" charset="-122"/>
                <a:cs typeface="Arial" pitchFamily="34" charset="-120"/>
              </a:rPr>
              <a:t>ağırlık smoothed RMS'te</a:t>
            </a:r>
            <a:endParaRPr lang="en-US" sz="2025" dirty="0"/>
          </a:p>
        </p:txBody>
      </p:sp>
      <p:sp>
        <p:nvSpPr>
          <p:cNvPr id="6" name="Text 3"/>
          <p:cNvSpPr/>
          <p:nvPr/>
        </p:nvSpPr>
        <p:spPr>
          <a:xfrm>
            <a:off x="12969598" y="5021580"/>
            <a:ext cx="4697718" cy="640080"/>
          </a:xfrm>
          <a:prstGeom prst="rect">
            <a:avLst/>
          </a:prstGeom>
          <a:noFill/>
          <a:ln/>
        </p:spPr>
        <p:txBody>
          <a:bodyPr wrap="square" lIns="25400" tIns="25400" rIns="25400" bIns="25400" rtlCol="0" anchor="t">
            <a:normAutofit/>
          </a:bodyPr>
          <a:lstStyle/>
          <a:p>
            <a:pPr algn="l" indent="0" marL="0">
              <a:buNone/>
            </a:pPr>
            <a:r>
              <a:rPr lang="en-US" sz="4200" b="1" dirty="0">
                <a:solidFill>
                  <a:srgbClr val="0F6B33"/>
                </a:solidFill>
                <a:latin typeface="Courier New" pitchFamily="34" charset="0"/>
                <a:ea typeface="Courier New" pitchFamily="34" charset="-122"/>
                <a:cs typeface="Courier New" pitchFamily="34" charset="-120"/>
              </a:rPr>
              <a:t>~%15</a:t>
            </a:r>
            <a:endParaRPr lang="en-US" sz="4200" dirty="0"/>
          </a:p>
        </p:txBody>
      </p:sp>
      <p:sp>
        <p:nvSpPr>
          <p:cNvPr id="7" name="Text 4"/>
          <p:cNvSpPr/>
          <p:nvPr/>
        </p:nvSpPr>
        <p:spPr>
          <a:xfrm>
            <a:off x="12969598" y="5699760"/>
            <a:ext cx="4697718" cy="335280"/>
          </a:xfrm>
          <a:prstGeom prst="rect">
            <a:avLst/>
          </a:prstGeom>
          <a:noFill/>
          <a:ln/>
        </p:spPr>
        <p:txBody>
          <a:bodyPr wrap="square" lIns="25400" tIns="25400" rIns="25400" bIns="25400" rtlCol="0" anchor="t">
            <a:normAutofit/>
          </a:bodyPr>
          <a:lstStyle/>
          <a:p>
            <a:pPr algn="l" indent="0" marL="0">
              <a:buNone/>
            </a:pPr>
            <a:r>
              <a:rPr lang="en-US" sz="2025" dirty="0">
                <a:solidFill>
                  <a:srgbClr val="3C463F"/>
                </a:solidFill>
                <a:latin typeface="Arial" pitchFamily="34" charset="0"/>
                <a:ea typeface="Arial" pitchFamily="34" charset="-122"/>
                <a:cs typeface="Arial" pitchFamily="34" charset="-120"/>
              </a:rPr>
              <a:t>ağırlık smoothed kurtosis'te</a:t>
            </a:r>
            <a:endParaRPr lang="en-US" sz="2025" dirty="0"/>
          </a:p>
        </p:txBody>
      </p:sp>
      <p:sp>
        <p:nvSpPr>
          <p:cNvPr id="8" name="Text 5"/>
          <p:cNvSpPr/>
          <p:nvPr/>
        </p:nvSpPr>
        <p:spPr>
          <a:xfrm>
            <a:off x="12969598" y="6339840"/>
            <a:ext cx="4398773" cy="1238250"/>
          </a:xfrm>
          <a:prstGeom prst="rect">
            <a:avLst/>
          </a:prstGeom>
          <a:noFill/>
          <a:ln/>
        </p:spPr>
        <p:txBody>
          <a:bodyPr wrap="square" lIns="25400" tIns="25400" rIns="25400" bIns="25400" rtlCol="0" anchor="t">
            <a:normAutofit/>
          </a:bodyPr>
          <a:lstStyle/>
          <a:p>
            <a:pPr algn="l" indent="0" marL="0">
              <a:lnSpc>
                <a:spcPct val="131250"/>
              </a:lnSpc>
              <a:buNone/>
            </a:pPr>
            <a:r>
              <a:rPr lang="en-US" sz="2100" b="1" dirty="0">
                <a:solidFill>
                  <a:srgbClr val="131712"/>
                </a:solidFill>
                <a:latin typeface="Arial" pitchFamily="34" charset="0"/>
                <a:ea typeface="Arial" pitchFamily="34" charset="-122"/>
                <a:cs typeface="Arial" pitchFamily="34" charset="-120"/>
              </a:rPr>
              <a:t>Orman, fiziğin işaret ettiği göstergeleri kendi başına yeniden keşfetti.</a:t>
            </a:r>
            <a:endParaRPr lang="en-US" sz="2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AFBF9"/>
        </a:solidFill>
      </p:bgPr>
    </p:bg>
    <p:spTree>
      <p:nvGrpSpPr>
        <p:cNvPr id="1" name=""/>
        <p:cNvGrpSpPr/>
        <p:nvPr/>
      </p:nvGrpSpPr>
      <p:grpSpPr>
        <a:xfrm>
          <a:off x="0" y="0"/>
          <a:ext cx="0" cy="0"/>
          <a:chOff x="0" y="0"/>
          <a:chExt cx="0" cy="0"/>
        </a:xfrm>
      </p:grpSpPr>
      <p:sp>
        <p:nvSpPr>
          <p:cNvPr id="2" name="Text 0"/>
          <p:cNvSpPr/>
          <p:nvPr/>
        </p:nvSpPr>
        <p:spPr>
          <a:xfrm>
            <a:off x="1333500" y="2613660"/>
            <a:ext cx="16764000" cy="695325"/>
          </a:xfrm>
          <a:prstGeom prst="rect">
            <a:avLst/>
          </a:prstGeom>
          <a:noFill/>
          <a:ln/>
        </p:spPr>
        <p:txBody>
          <a:bodyPr wrap="square" lIns="25400" tIns="25400" rIns="25400" bIns="25400" rtlCol="0" anchor="t">
            <a:normAutofit/>
          </a:bodyPr>
          <a:lstStyle/>
          <a:p>
            <a:pPr algn="l" indent="0" marL="0">
              <a:lnSpc>
                <a:spcPct val="100291"/>
              </a:lnSpc>
              <a:buNone/>
            </a:pPr>
            <a:r>
              <a:rPr lang="en-US" sz="4500" b="1" dirty="0">
                <a:solidFill>
                  <a:srgbClr val="131712"/>
                </a:solidFill>
                <a:latin typeface="Arial" pitchFamily="34" charset="0"/>
                <a:ea typeface="Arial" pitchFamily="34" charset="-122"/>
                <a:cs typeface="Arial" pitchFamily="34" charset="-120"/>
              </a:rPr>
              <a:t>Ölçtüğümüz P-F penceresi bakım planlamaya yetiyor</a:t>
            </a:r>
            <a:endParaRPr lang="en-US" sz="4500" dirty="0"/>
          </a:p>
        </p:txBody>
      </p:sp>
      <p:sp>
        <p:nvSpPr>
          <p:cNvPr id="3" name="Text 1"/>
          <p:cNvSpPr/>
          <p:nvPr/>
        </p:nvSpPr>
        <p:spPr>
          <a:xfrm>
            <a:off x="1333500" y="3956685"/>
            <a:ext cx="17183100" cy="1562100"/>
          </a:xfrm>
          <a:prstGeom prst="rect">
            <a:avLst/>
          </a:prstGeom>
          <a:noFill/>
          <a:ln/>
        </p:spPr>
        <p:txBody>
          <a:bodyPr wrap="square" lIns="25400" tIns="25400" rIns="25400" bIns="25400" rtlCol="0" anchor="t">
            <a:normAutofit/>
          </a:bodyPr>
          <a:lstStyle/>
          <a:p>
            <a:pPr algn="l" indent="0" marL="0">
              <a:lnSpc>
                <a:spcPct val="88106"/>
              </a:lnSpc>
              <a:buNone/>
            </a:pPr>
            <a:r>
              <a:rPr lang="en-US" sz="12000" b="1" dirty="0">
                <a:solidFill>
                  <a:srgbClr val="0F6B33"/>
                </a:solidFill>
                <a:latin typeface="Courier New" pitchFamily="34" charset="0"/>
                <a:ea typeface="Courier New" pitchFamily="34" charset="-122"/>
                <a:cs typeface="Courier New" pitchFamily="34" charset="-120"/>
              </a:rPr>
              <a:t>2,5 – 17 gün</a:t>
            </a:r>
            <a:endParaRPr lang="en-US" sz="12000" dirty="0"/>
          </a:p>
        </p:txBody>
      </p:sp>
      <p:sp>
        <p:nvSpPr>
          <p:cNvPr id="4" name="Text 2"/>
          <p:cNvSpPr/>
          <p:nvPr/>
        </p:nvSpPr>
        <p:spPr>
          <a:xfrm>
            <a:off x="1333500" y="5861685"/>
            <a:ext cx="14668500" cy="523875"/>
          </a:xfrm>
          <a:prstGeom prst="rect">
            <a:avLst/>
          </a:prstGeom>
          <a:noFill/>
          <a:ln/>
        </p:spPr>
        <p:txBody>
          <a:bodyPr wrap="square" lIns="25400" tIns="25400" rIns="25400" bIns="25400" rtlCol="0" anchor="t">
            <a:normAutofit/>
          </a:bodyPr>
          <a:lstStyle/>
          <a:p>
            <a:pPr algn="l" indent="0" marL="0">
              <a:lnSpc>
                <a:spcPct val="132812"/>
              </a:lnSpc>
              <a:buNone/>
            </a:pPr>
            <a:r>
              <a:rPr lang="en-US" sz="2550" dirty="0">
                <a:solidFill>
                  <a:srgbClr val="3C463F"/>
                </a:solidFill>
                <a:latin typeface="Arial" pitchFamily="34" charset="0"/>
                <a:ea typeface="Arial" pitchFamily="34" charset="-122"/>
                <a:cs typeface="Arial" pitchFamily="34" charset="-120"/>
              </a:rPr>
              <a:t>ilk tespit edilebilir belirti (P) ile arıza (F) arasında ölçtüğümüz süre</a:t>
            </a:r>
            <a:endParaRPr lang="en-US" sz="2550" dirty="0"/>
          </a:p>
        </p:txBody>
      </p:sp>
      <p:sp>
        <p:nvSpPr>
          <p:cNvPr id="5" name="Shape 3"/>
          <p:cNvSpPr/>
          <p:nvPr/>
        </p:nvSpPr>
        <p:spPr>
          <a:xfrm>
            <a:off x="1333500" y="6957060"/>
            <a:ext cx="7344133" cy="15240"/>
          </a:xfrm>
          <a:prstGeom prst="rect">
            <a:avLst/>
          </a:prstGeom>
          <a:solidFill>
            <a:srgbClr val="D8E2DA"/>
          </a:solidFill>
          <a:ln/>
        </p:spPr>
      </p:sp>
      <p:sp>
        <p:nvSpPr>
          <p:cNvPr id="6" name="Text 4"/>
          <p:cNvSpPr/>
          <p:nvPr/>
        </p:nvSpPr>
        <p:spPr>
          <a:xfrm>
            <a:off x="1333500" y="7353300"/>
            <a:ext cx="1976449" cy="358140"/>
          </a:xfrm>
          <a:prstGeom prst="rect">
            <a:avLst/>
          </a:prstGeom>
          <a:noFill/>
          <a:ln/>
        </p:spPr>
        <p:txBody>
          <a:bodyPr wrap="square" lIns="25400" tIns="25400" rIns="25400" bIns="25400" rtlCol="0" anchor="t">
            <a:normAutofit/>
          </a:bodyPr>
          <a:lstStyle/>
          <a:p>
            <a:pPr algn="l" indent="0" marL="0">
              <a:buNone/>
            </a:pPr>
            <a:r>
              <a:rPr lang="en-US" sz="2175" b="1" dirty="0">
                <a:solidFill>
                  <a:srgbClr val="131712"/>
                </a:solidFill>
                <a:latin typeface="Arial" pitchFamily="34" charset="0"/>
                <a:ea typeface="Arial" pitchFamily="34" charset="-122"/>
                <a:cs typeface="Arial" pitchFamily="34" charset="-120"/>
              </a:rPr>
              <a:t>Parça siparişi</a:t>
            </a:r>
            <a:endParaRPr lang="en-US" sz="2175" dirty="0"/>
          </a:p>
        </p:txBody>
      </p:sp>
      <p:sp>
        <p:nvSpPr>
          <p:cNvPr id="7" name="Text 5"/>
          <p:cNvSpPr/>
          <p:nvPr/>
        </p:nvSpPr>
        <p:spPr>
          <a:xfrm>
            <a:off x="3739872" y="7353300"/>
            <a:ext cx="2482382" cy="358140"/>
          </a:xfrm>
          <a:prstGeom prst="rect">
            <a:avLst/>
          </a:prstGeom>
          <a:noFill/>
          <a:ln/>
        </p:spPr>
        <p:txBody>
          <a:bodyPr wrap="square" lIns="25400" tIns="25400" rIns="25400" bIns="25400" rtlCol="0" anchor="t">
            <a:normAutofit/>
          </a:bodyPr>
          <a:lstStyle/>
          <a:p>
            <a:pPr algn="l" indent="0" marL="0">
              <a:buNone/>
            </a:pPr>
            <a:r>
              <a:rPr lang="en-US" sz="2175" b="1" dirty="0">
                <a:solidFill>
                  <a:srgbClr val="131712"/>
                </a:solidFill>
                <a:latin typeface="Arial" pitchFamily="34" charset="0"/>
                <a:ea typeface="Arial" pitchFamily="34" charset="-122"/>
                <a:cs typeface="Arial" pitchFamily="34" charset="-120"/>
              </a:rPr>
              <a:t>Bakım ekibi planı</a:t>
            </a:r>
            <a:endParaRPr lang="en-US" sz="2175" dirty="0"/>
          </a:p>
        </p:txBody>
      </p:sp>
      <p:sp>
        <p:nvSpPr>
          <p:cNvPr id="8" name="Text 6"/>
          <p:cNvSpPr/>
          <p:nvPr/>
        </p:nvSpPr>
        <p:spPr>
          <a:xfrm>
            <a:off x="6606183" y="7353300"/>
            <a:ext cx="2278594" cy="358140"/>
          </a:xfrm>
          <a:prstGeom prst="rect">
            <a:avLst/>
          </a:prstGeom>
          <a:noFill/>
          <a:ln/>
        </p:spPr>
        <p:txBody>
          <a:bodyPr wrap="square" lIns="25400" tIns="25400" rIns="25400" bIns="25400" rtlCol="0" anchor="t">
            <a:normAutofit/>
          </a:bodyPr>
          <a:lstStyle/>
          <a:p>
            <a:pPr algn="l" indent="0" marL="0">
              <a:buNone/>
            </a:pPr>
            <a:r>
              <a:rPr lang="en-US" sz="2175" b="1" dirty="0">
                <a:solidFill>
                  <a:srgbClr val="131712"/>
                </a:solidFill>
                <a:latin typeface="Arial" pitchFamily="34" charset="0"/>
                <a:ea typeface="Arial" pitchFamily="34" charset="-122"/>
                <a:cs typeface="Arial" pitchFamily="34" charset="-120"/>
              </a:rPr>
              <a:t>Kontrollü duruş</a:t>
            </a:r>
            <a:endParaRPr lang="en-US" sz="217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AFBF9"/>
        </a:solidFill>
      </p:bgPr>
    </p:bg>
    <p:spTree>
      <p:nvGrpSpPr>
        <p:cNvPr id="1" name=""/>
        <p:cNvGrpSpPr/>
        <p:nvPr/>
      </p:nvGrpSpPr>
      <p:grpSpPr>
        <a:xfrm>
          <a:off x="0" y="0"/>
          <a:ext cx="0" cy="0"/>
          <a:chOff x="0" y="0"/>
          <a:chExt cx="0" cy="0"/>
        </a:xfrm>
      </p:grpSpPr>
      <p:sp>
        <p:nvSpPr>
          <p:cNvPr id="2" name="Text 0"/>
          <p:cNvSpPr/>
          <p:nvPr/>
        </p:nvSpPr>
        <p:spPr>
          <a:xfrm>
            <a:off x="1047750" y="914400"/>
            <a:ext cx="17811750" cy="695325"/>
          </a:xfrm>
          <a:prstGeom prst="rect">
            <a:avLst/>
          </a:prstGeom>
          <a:noFill/>
          <a:ln/>
        </p:spPr>
        <p:txBody>
          <a:bodyPr wrap="square" lIns="25400" tIns="25400" rIns="25400" bIns="25400" rtlCol="0" anchor="t">
            <a:normAutofit/>
          </a:bodyPr>
          <a:lstStyle/>
          <a:p>
            <a:pPr algn="l" indent="0" marL="0">
              <a:lnSpc>
                <a:spcPct val="100291"/>
              </a:lnSpc>
              <a:buNone/>
            </a:pPr>
            <a:r>
              <a:rPr lang="en-US" sz="4500" b="1" dirty="0">
                <a:solidFill>
                  <a:srgbClr val="131712"/>
                </a:solidFill>
                <a:latin typeface="Arial" pitchFamily="34" charset="0"/>
                <a:ea typeface="Arial" pitchFamily="34" charset="-122"/>
                <a:cs typeface="Arial" pitchFamily="34" charset="-120"/>
              </a:rPr>
              <a:t>Sonuçların geçerliliği laboratuvar koşullarıyla sınırlı</a:t>
            </a:r>
            <a:endParaRPr lang="en-US" sz="4500" dirty="0"/>
          </a:p>
        </p:txBody>
      </p:sp>
      <p:sp>
        <p:nvSpPr>
          <p:cNvPr id="3" name="Text 1"/>
          <p:cNvSpPr/>
          <p:nvPr/>
        </p:nvSpPr>
        <p:spPr>
          <a:xfrm>
            <a:off x="1047750" y="2379345"/>
            <a:ext cx="464939" cy="403860"/>
          </a:xfrm>
          <a:prstGeom prst="rect">
            <a:avLst/>
          </a:prstGeom>
          <a:noFill/>
          <a:ln/>
        </p:spPr>
        <p:txBody>
          <a:bodyPr wrap="square" lIns="25400" tIns="25400" rIns="25400" bIns="25400" rtlCol="0" anchor="t">
            <a:normAutofit/>
          </a:bodyPr>
          <a:lstStyle/>
          <a:p>
            <a:pPr algn="l" indent="0" marL="0">
              <a:buNone/>
            </a:pPr>
            <a:r>
              <a:rPr lang="en-US" sz="2550" b="1" dirty="0">
                <a:solidFill>
                  <a:srgbClr val="0F6B33"/>
                </a:solidFill>
                <a:latin typeface="Courier New" pitchFamily="34" charset="0"/>
                <a:ea typeface="Courier New" pitchFamily="34" charset="-122"/>
                <a:cs typeface="Courier New" pitchFamily="34" charset="-120"/>
              </a:rPr>
              <a:t>01</a:t>
            </a:r>
            <a:endParaRPr lang="en-US" sz="2550" dirty="0"/>
          </a:p>
        </p:txBody>
      </p:sp>
      <p:sp>
        <p:nvSpPr>
          <p:cNvPr id="4" name="Text 2"/>
          <p:cNvSpPr/>
          <p:nvPr/>
        </p:nvSpPr>
        <p:spPr>
          <a:xfrm>
            <a:off x="1703189" y="2333625"/>
            <a:ext cx="7026337" cy="894398"/>
          </a:xfrm>
          <a:prstGeom prst="rect">
            <a:avLst/>
          </a:prstGeom>
          <a:noFill/>
          <a:ln/>
        </p:spPr>
        <p:txBody>
          <a:bodyPr wrap="square" lIns="25400" tIns="25400" rIns="25400" bIns="25400" rtlCol="0" anchor="t">
            <a:normAutofit/>
          </a:bodyPr>
          <a:lstStyle/>
          <a:p>
            <a:pPr algn="l" indent="0" marL="0">
              <a:lnSpc>
                <a:spcPct val="127699"/>
              </a:lnSpc>
              <a:buNone/>
            </a:pPr>
            <a:r>
              <a:rPr lang="en-US" sz="2325" dirty="0">
                <a:solidFill>
                  <a:srgbClr val="131712"/>
                </a:solidFill>
                <a:latin typeface="Arial" pitchFamily="34" charset="0"/>
                <a:ea typeface="Arial" pitchFamily="34" charset="-122"/>
                <a:cs typeface="Arial" pitchFamily="34" charset="-120"/>
              </a:rPr>
              <a:t>Sabit hız ve yük — gerçek makineler değişken koşullarda çalışır</a:t>
            </a:r>
            <a:endParaRPr lang="en-US" sz="2325" dirty="0"/>
          </a:p>
        </p:txBody>
      </p:sp>
      <p:sp>
        <p:nvSpPr>
          <p:cNvPr id="5" name="Text 3"/>
          <p:cNvSpPr/>
          <p:nvPr/>
        </p:nvSpPr>
        <p:spPr>
          <a:xfrm>
            <a:off x="9286875" y="2379345"/>
            <a:ext cx="464939" cy="403860"/>
          </a:xfrm>
          <a:prstGeom prst="rect">
            <a:avLst/>
          </a:prstGeom>
          <a:noFill/>
          <a:ln/>
        </p:spPr>
        <p:txBody>
          <a:bodyPr wrap="square" lIns="25400" tIns="25400" rIns="25400" bIns="25400" rtlCol="0" anchor="t">
            <a:normAutofit/>
          </a:bodyPr>
          <a:lstStyle/>
          <a:p>
            <a:pPr algn="l" indent="0" marL="0">
              <a:buNone/>
            </a:pPr>
            <a:r>
              <a:rPr lang="en-US" sz="2550" b="1" dirty="0">
                <a:solidFill>
                  <a:srgbClr val="0F6B33"/>
                </a:solidFill>
                <a:latin typeface="Courier New" pitchFamily="34" charset="0"/>
                <a:ea typeface="Courier New" pitchFamily="34" charset="-122"/>
                <a:cs typeface="Courier New" pitchFamily="34" charset="-120"/>
              </a:rPr>
              <a:t>02</a:t>
            </a:r>
            <a:endParaRPr lang="en-US" sz="2550" dirty="0"/>
          </a:p>
        </p:txBody>
      </p:sp>
      <p:sp>
        <p:nvSpPr>
          <p:cNvPr id="6" name="Text 4"/>
          <p:cNvSpPr/>
          <p:nvPr/>
        </p:nvSpPr>
        <p:spPr>
          <a:xfrm>
            <a:off x="9942314" y="2333625"/>
            <a:ext cx="7026337" cy="894398"/>
          </a:xfrm>
          <a:prstGeom prst="rect">
            <a:avLst/>
          </a:prstGeom>
          <a:noFill/>
          <a:ln/>
        </p:spPr>
        <p:txBody>
          <a:bodyPr wrap="square" lIns="25400" tIns="25400" rIns="25400" bIns="25400" rtlCol="0" anchor="t">
            <a:normAutofit/>
          </a:bodyPr>
          <a:lstStyle/>
          <a:p>
            <a:pPr algn="l" indent="0" marL="0">
              <a:lnSpc>
                <a:spcPct val="127699"/>
              </a:lnSpc>
              <a:buNone/>
            </a:pPr>
            <a:r>
              <a:rPr lang="en-US" sz="2325" dirty="0">
                <a:solidFill>
                  <a:srgbClr val="131712"/>
                </a:solidFill>
                <a:latin typeface="Arial" pitchFamily="34" charset="0"/>
                <a:ea typeface="Arial" pitchFamily="34" charset="-122"/>
                <a:cs typeface="Arial" pitchFamily="34" charset="-120"/>
              </a:rPr>
              <a:t>Arıza eşiği testin sonundan alındı — gerçekte önceden bilinmez</a:t>
            </a:r>
            <a:endParaRPr lang="en-US" sz="2325" dirty="0"/>
          </a:p>
        </p:txBody>
      </p:sp>
      <p:sp>
        <p:nvSpPr>
          <p:cNvPr id="7" name="Text 5"/>
          <p:cNvSpPr/>
          <p:nvPr/>
        </p:nvSpPr>
        <p:spPr>
          <a:xfrm>
            <a:off x="1047750" y="3692843"/>
            <a:ext cx="464939" cy="403860"/>
          </a:xfrm>
          <a:prstGeom prst="rect">
            <a:avLst/>
          </a:prstGeom>
          <a:noFill/>
          <a:ln/>
        </p:spPr>
        <p:txBody>
          <a:bodyPr wrap="square" lIns="25400" tIns="25400" rIns="25400" bIns="25400" rtlCol="0" anchor="t">
            <a:normAutofit/>
          </a:bodyPr>
          <a:lstStyle/>
          <a:p>
            <a:pPr algn="l" indent="0" marL="0">
              <a:buNone/>
            </a:pPr>
            <a:r>
              <a:rPr lang="en-US" sz="2550" b="1" dirty="0">
                <a:solidFill>
                  <a:srgbClr val="0F6B33"/>
                </a:solidFill>
                <a:latin typeface="Courier New" pitchFamily="34" charset="0"/>
                <a:ea typeface="Courier New" pitchFamily="34" charset="-122"/>
                <a:cs typeface="Courier New" pitchFamily="34" charset="-120"/>
              </a:rPr>
              <a:t>03</a:t>
            </a:r>
            <a:endParaRPr lang="en-US" sz="2550" dirty="0"/>
          </a:p>
        </p:txBody>
      </p:sp>
      <p:sp>
        <p:nvSpPr>
          <p:cNvPr id="8" name="Text 6"/>
          <p:cNvSpPr/>
          <p:nvPr/>
        </p:nvSpPr>
        <p:spPr>
          <a:xfrm>
            <a:off x="1703189" y="3647122"/>
            <a:ext cx="7026337" cy="894398"/>
          </a:xfrm>
          <a:prstGeom prst="rect">
            <a:avLst/>
          </a:prstGeom>
          <a:noFill/>
          <a:ln/>
        </p:spPr>
        <p:txBody>
          <a:bodyPr wrap="square" lIns="25400" tIns="25400" rIns="25400" bIns="25400" rtlCol="0" anchor="t">
            <a:normAutofit/>
          </a:bodyPr>
          <a:lstStyle/>
          <a:p>
            <a:pPr algn="l" indent="0" marL="0">
              <a:lnSpc>
                <a:spcPct val="127699"/>
              </a:lnSpc>
              <a:buNone/>
            </a:pPr>
            <a:r>
              <a:rPr lang="en-US" sz="2325" dirty="0">
                <a:solidFill>
                  <a:srgbClr val="131712"/>
                </a:solidFill>
                <a:latin typeface="Arial" pitchFamily="34" charset="0"/>
                <a:ea typeface="Arial" pitchFamily="34" charset="-122"/>
                <a:cs typeface="Arial" pitchFamily="34" charset="-120"/>
              </a:rPr>
              <a:t>ML sınavında yalnızca bir görülmemiş rulman var — tek örnek, kanıt değil</a:t>
            </a:r>
            <a:endParaRPr lang="en-US" sz="2325" dirty="0"/>
          </a:p>
        </p:txBody>
      </p:sp>
      <p:sp>
        <p:nvSpPr>
          <p:cNvPr id="9" name="Text 7"/>
          <p:cNvSpPr/>
          <p:nvPr/>
        </p:nvSpPr>
        <p:spPr>
          <a:xfrm>
            <a:off x="9286875" y="3692843"/>
            <a:ext cx="464939" cy="403860"/>
          </a:xfrm>
          <a:prstGeom prst="rect">
            <a:avLst/>
          </a:prstGeom>
          <a:noFill/>
          <a:ln/>
        </p:spPr>
        <p:txBody>
          <a:bodyPr wrap="square" lIns="25400" tIns="25400" rIns="25400" bIns="25400" rtlCol="0" anchor="t">
            <a:normAutofit/>
          </a:bodyPr>
          <a:lstStyle/>
          <a:p>
            <a:pPr algn="l" indent="0" marL="0">
              <a:buNone/>
            </a:pPr>
            <a:r>
              <a:rPr lang="en-US" sz="2550" b="1" dirty="0">
                <a:solidFill>
                  <a:srgbClr val="0F6B33"/>
                </a:solidFill>
                <a:latin typeface="Courier New" pitchFamily="34" charset="0"/>
                <a:ea typeface="Courier New" pitchFamily="34" charset="-122"/>
                <a:cs typeface="Courier New" pitchFamily="34" charset="-120"/>
              </a:rPr>
              <a:t>04</a:t>
            </a:r>
            <a:endParaRPr lang="en-US" sz="2550" dirty="0"/>
          </a:p>
        </p:txBody>
      </p:sp>
      <p:sp>
        <p:nvSpPr>
          <p:cNvPr id="10" name="Text 8"/>
          <p:cNvSpPr/>
          <p:nvPr/>
        </p:nvSpPr>
        <p:spPr>
          <a:xfrm>
            <a:off x="9942314" y="3647122"/>
            <a:ext cx="7026337" cy="894398"/>
          </a:xfrm>
          <a:prstGeom prst="rect">
            <a:avLst/>
          </a:prstGeom>
          <a:noFill/>
          <a:ln/>
        </p:spPr>
        <p:txBody>
          <a:bodyPr wrap="square" lIns="25400" tIns="25400" rIns="25400" bIns="25400" rtlCol="0" anchor="t">
            <a:normAutofit/>
          </a:bodyPr>
          <a:lstStyle/>
          <a:p>
            <a:pPr algn="l" indent="0" marL="0">
              <a:lnSpc>
                <a:spcPct val="127699"/>
              </a:lnSpc>
              <a:buNone/>
            </a:pPr>
            <a:r>
              <a:rPr lang="en-US" sz="2325" dirty="0">
                <a:solidFill>
                  <a:srgbClr val="131712"/>
                </a:solidFill>
                <a:latin typeface="Arial" pitchFamily="34" charset="0"/>
                <a:ea typeface="Arial" pitchFamily="34" charset="-122"/>
                <a:cs typeface="Arial" pitchFamily="34" charset="-120"/>
              </a:rPr>
              <a:t>Geri sayım ölçeği farklı rulman tiplerine doğrudan taşınmaz</a:t>
            </a:r>
            <a:endParaRPr lang="en-US" sz="2325"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70C08"/>
        </a:solidFill>
      </p:bgPr>
    </p:bg>
    <p:spTree>
      <p:nvGrpSpPr>
        <p:cNvPr id="1" name=""/>
        <p:cNvGrpSpPr/>
        <p:nvPr/>
      </p:nvGrpSpPr>
      <p:grpSpPr>
        <a:xfrm>
          <a:off x="0" y="0"/>
          <a:ext cx="0" cy="0"/>
          <a:chOff x="0" y="0"/>
          <a:chExt cx="0" cy="0"/>
        </a:xfrm>
      </p:grpSpPr>
      <p:sp>
        <p:nvSpPr>
          <p:cNvPr id="2" name="Text 0"/>
          <p:cNvSpPr/>
          <p:nvPr/>
        </p:nvSpPr>
        <p:spPr>
          <a:xfrm>
            <a:off x="1333500" y="914400"/>
            <a:ext cx="14716125" cy="1352550"/>
          </a:xfrm>
          <a:prstGeom prst="rect">
            <a:avLst/>
          </a:prstGeom>
          <a:noFill/>
          <a:ln/>
        </p:spPr>
        <p:txBody>
          <a:bodyPr wrap="square" lIns="25400" tIns="25400" rIns="25400" bIns="25400" rtlCol="0" anchor="t">
            <a:normAutofit/>
          </a:bodyPr>
          <a:lstStyle/>
          <a:p>
            <a:pPr algn="l" indent="0" marL="0">
              <a:lnSpc>
                <a:spcPct val="100291"/>
              </a:lnSpc>
              <a:buNone/>
            </a:pPr>
            <a:r>
              <a:rPr lang="en-US" sz="4500" b="1" dirty="0">
                <a:solidFill>
                  <a:srgbClr val="F2F6F2"/>
                </a:solidFill>
                <a:latin typeface="Arial" pitchFamily="34" charset="0"/>
                <a:ea typeface="Arial" pitchFamily="34" charset="-122"/>
                <a:cs typeface="Arial" pitchFamily="34" charset="-120"/>
              </a:rPr>
              <a:t>Sıradaki adım: öğrenilen bilginin rulmanlar arası aktarımını ölçmek</a:t>
            </a:r>
            <a:endParaRPr lang="en-US" sz="4500" dirty="0"/>
          </a:p>
        </p:txBody>
      </p:sp>
      <p:sp>
        <p:nvSpPr>
          <p:cNvPr id="3" name="Shape 1"/>
          <p:cNvSpPr/>
          <p:nvPr/>
        </p:nvSpPr>
        <p:spPr>
          <a:xfrm>
            <a:off x="1333500" y="3067050"/>
            <a:ext cx="7429500" cy="22860"/>
          </a:xfrm>
          <a:prstGeom prst="rect">
            <a:avLst/>
          </a:prstGeom>
          <a:solidFill>
            <a:srgbClr val="38D45C"/>
          </a:solidFill>
          <a:ln/>
        </p:spPr>
      </p:sp>
      <p:sp>
        <p:nvSpPr>
          <p:cNvPr id="4" name="Text 2"/>
          <p:cNvSpPr/>
          <p:nvPr/>
        </p:nvSpPr>
        <p:spPr>
          <a:xfrm>
            <a:off x="1333500" y="3432810"/>
            <a:ext cx="8172450" cy="388620"/>
          </a:xfrm>
          <a:prstGeom prst="rect">
            <a:avLst/>
          </a:prstGeom>
          <a:noFill/>
          <a:ln/>
        </p:spPr>
        <p:txBody>
          <a:bodyPr wrap="square" lIns="25400" tIns="25400" rIns="25400" bIns="25400" rtlCol="0" anchor="t">
            <a:normAutofit/>
          </a:bodyPr>
          <a:lstStyle/>
          <a:p>
            <a:pPr algn="l" indent="0" marL="0">
              <a:buNone/>
            </a:pPr>
            <a:r>
              <a:rPr lang="en-US" sz="2100" dirty="0">
                <a:solidFill>
                  <a:srgbClr val="38D45C"/>
                </a:solidFill>
                <a:latin typeface="Courier New" pitchFamily="34" charset="0"/>
                <a:ea typeface="Courier New" pitchFamily="34" charset="-122"/>
                <a:cs typeface="Courier New" pitchFamily="34" charset="-120"/>
              </a:rPr>
              <a:t>Cross-dataset transfer</a:t>
            </a:r>
            <a:endParaRPr lang="en-US" sz="2100" dirty="0"/>
          </a:p>
        </p:txBody>
      </p:sp>
      <p:sp>
        <p:nvSpPr>
          <p:cNvPr id="5" name="Text 3"/>
          <p:cNvSpPr/>
          <p:nvPr/>
        </p:nvSpPr>
        <p:spPr>
          <a:xfrm>
            <a:off x="1333500" y="3973830"/>
            <a:ext cx="7652385" cy="895350"/>
          </a:xfrm>
          <a:prstGeom prst="rect">
            <a:avLst/>
          </a:prstGeom>
          <a:noFill/>
          <a:ln/>
        </p:spPr>
        <p:txBody>
          <a:bodyPr wrap="square" lIns="25400" tIns="25400" rIns="25400" bIns="25400" rtlCol="0" anchor="t">
            <a:normAutofit/>
          </a:bodyPr>
          <a:lstStyle/>
          <a:p>
            <a:pPr algn="l" indent="0" marL="0">
              <a:lnSpc>
                <a:spcPct val="130814"/>
              </a:lnSpc>
              <a:buNone/>
            </a:pPr>
            <a:r>
              <a:rPr lang="en-US" sz="2250" dirty="0">
                <a:solidFill>
                  <a:srgbClr val="CFE3D4"/>
                </a:solidFill>
                <a:latin typeface="Arial" pitchFamily="34" charset="0"/>
                <a:ea typeface="Arial" pitchFamily="34" charset="-122"/>
                <a:cs typeface="Arial" pitchFamily="34" charset="-120"/>
              </a:rPr>
              <a:t>IMS + XJTU-SY üzerinde eğit, üçüncü bir düzenekte test et — arıza bilgisi ne kadar genelleniyor?</a:t>
            </a:r>
            <a:endParaRPr lang="en-US" sz="2250" dirty="0"/>
          </a:p>
        </p:txBody>
      </p:sp>
      <p:sp>
        <p:nvSpPr>
          <p:cNvPr id="6" name="Shape 4"/>
          <p:cNvSpPr/>
          <p:nvPr/>
        </p:nvSpPr>
        <p:spPr>
          <a:xfrm>
            <a:off x="9525000" y="3067050"/>
            <a:ext cx="7429500" cy="22860"/>
          </a:xfrm>
          <a:prstGeom prst="rect">
            <a:avLst/>
          </a:prstGeom>
          <a:solidFill>
            <a:srgbClr val="38D45C"/>
          </a:solidFill>
          <a:ln/>
        </p:spPr>
      </p:sp>
      <p:sp>
        <p:nvSpPr>
          <p:cNvPr id="7" name="Text 5"/>
          <p:cNvSpPr/>
          <p:nvPr/>
        </p:nvSpPr>
        <p:spPr>
          <a:xfrm>
            <a:off x="9525000" y="3432810"/>
            <a:ext cx="8172450" cy="388620"/>
          </a:xfrm>
          <a:prstGeom prst="rect">
            <a:avLst/>
          </a:prstGeom>
          <a:noFill/>
          <a:ln/>
        </p:spPr>
        <p:txBody>
          <a:bodyPr wrap="square" lIns="25400" tIns="25400" rIns="25400" bIns="25400" rtlCol="0" anchor="t">
            <a:normAutofit/>
          </a:bodyPr>
          <a:lstStyle/>
          <a:p>
            <a:pPr algn="l" indent="0" marL="0">
              <a:buNone/>
            </a:pPr>
            <a:r>
              <a:rPr lang="en-US" sz="2100" dirty="0">
                <a:solidFill>
                  <a:srgbClr val="38D45C"/>
                </a:solidFill>
                <a:latin typeface="Courier New" pitchFamily="34" charset="0"/>
                <a:ea typeface="Courier New" pitchFamily="34" charset="-122"/>
                <a:cs typeface="Courier New" pitchFamily="34" charset="-120"/>
              </a:rPr>
              <a:t>Envelope spectrum</a:t>
            </a:r>
            <a:endParaRPr lang="en-US" sz="2100" dirty="0"/>
          </a:p>
        </p:txBody>
      </p:sp>
      <p:sp>
        <p:nvSpPr>
          <p:cNvPr id="8" name="Text 6"/>
          <p:cNvSpPr/>
          <p:nvPr/>
        </p:nvSpPr>
        <p:spPr>
          <a:xfrm>
            <a:off x="9525000" y="3973830"/>
            <a:ext cx="7652385" cy="895350"/>
          </a:xfrm>
          <a:prstGeom prst="rect">
            <a:avLst/>
          </a:prstGeom>
          <a:noFill/>
          <a:ln/>
        </p:spPr>
        <p:txBody>
          <a:bodyPr wrap="square" lIns="25400" tIns="25400" rIns="25400" bIns="25400" rtlCol="0" anchor="t">
            <a:normAutofit/>
          </a:bodyPr>
          <a:lstStyle/>
          <a:p>
            <a:pPr algn="l" indent="0" marL="0">
              <a:lnSpc>
                <a:spcPct val="130814"/>
              </a:lnSpc>
              <a:buNone/>
            </a:pPr>
            <a:r>
              <a:rPr lang="en-US" sz="2250" dirty="0">
                <a:solidFill>
                  <a:srgbClr val="CFE3D4"/>
                </a:solidFill>
                <a:latin typeface="Arial" pitchFamily="34" charset="0"/>
                <a:ea typeface="Arial" pitchFamily="34" charset="-122"/>
                <a:cs typeface="Arial" pitchFamily="34" charset="-120"/>
              </a:rPr>
              <a:t>Hangi bileşen arızalanıyor — inner race, outer race, roller? Frekans imzasından teşhis.</a:t>
            </a:r>
            <a:endParaRPr lang="en-US" sz="2250" dirty="0"/>
          </a:p>
        </p:txBody>
      </p:sp>
      <p:pic>
        <p:nvPicPr>
          <p:cNvPr id="9" name="Image 0" descr="preencoded.png">    </p:cNvPr>
          <p:cNvPicPr>
            <a:picLocks noChangeAspect="1"/>
          </p:cNvPicPr>
          <p:nvPr/>
        </p:nvPicPr>
        <p:blipFill>
          <a:blip r:embed="rId1"/>
          <a:srcRect l="0" r="0" t="0" b="0"/>
          <a:stretch/>
        </p:blipFill>
        <p:spPr>
          <a:xfrm>
            <a:off x="1333500" y="8534400"/>
            <a:ext cx="838200" cy="838200"/>
          </a:xfrm>
          <a:prstGeom prst="rect">
            <a:avLst/>
          </a:prstGeom>
        </p:spPr>
      </p:pic>
      <p:sp>
        <p:nvSpPr>
          <p:cNvPr id="10" name="Text 7"/>
          <p:cNvSpPr/>
          <p:nvPr/>
        </p:nvSpPr>
        <p:spPr>
          <a:xfrm>
            <a:off x="2400300" y="8755380"/>
            <a:ext cx="5967722" cy="434340"/>
          </a:xfrm>
          <a:prstGeom prst="rect">
            <a:avLst/>
          </a:prstGeom>
          <a:noFill/>
          <a:ln/>
        </p:spPr>
        <p:txBody>
          <a:bodyPr wrap="square" lIns="25400" tIns="25400" rIns="25400" bIns="25400" rtlCol="0" anchor="t">
            <a:normAutofit/>
          </a:bodyPr>
          <a:lstStyle/>
          <a:p>
            <a:pPr algn="l" indent="0" marL="0">
              <a:buNone/>
            </a:pPr>
            <a:r>
              <a:rPr lang="en-US" sz="2700" b="1" dirty="0">
                <a:solidFill>
                  <a:srgbClr val="F2F6F2"/>
                </a:solidFill>
                <a:latin typeface="Arial" pitchFamily="34" charset="0"/>
                <a:ea typeface="Arial" pitchFamily="34" charset="-122"/>
                <a:cs typeface="Arial" pitchFamily="34" charset="-120"/>
              </a:rPr>
              <a:t>Teşekkürler — sorularınızı alalım.</a:t>
            </a:r>
            <a:endParaRPr lang="en-US" sz="2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AFBF9"/>
        </a:solidFill>
      </p:bgPr>
    </p:bg>
    <p:spTree>
      <p:nvGrpSpPr>
        <p:cNvPr id="1" name=""/>
        <p:cNvGrpSpPr/>
        <p:nvPr/>
      </p:nvGrpSpPr>
      <p:grpSpPr>
        <a:xfrm>
          <a:off x="0" y="0"/>
          <a:ext cx="0" cy="0"/>
          <a:chOff x="0" y="0"/>
          <a:chExt cx="0" cy="0"/>
        </a:xfrm>
      </p:grpSpPr>
      <p:sp>
        <p:nvSpPr>
          <p:cNvPr id="2" name="Text 0"/>
          <p:cNvSpPr/>
          <p:nvPr/>
        </p:nvSpPr>
        <p:spPr>
          <a:xfrm>
            <a:off x="1047750" y="914400"/>
            <a:ext cx="15716250" cy="695325"/>
          </a:xfrm>
          <a:prstGeom prst="rect">
            <a:avLst/>
          </a:prstGeom>
          <a:noFill/>
          <a:ln/>
        </p:spPr>
        <p:txBody>
          <a:bodyPr wrap="square" lIns="25400" tIns="25400" rIns="25400" bIns="25400" rtlCol="0" anchor="t">
            <a:normAutofit/>
          </a:bodyPr>
          <a:lstStyle/>
          <a:p>
            <a:pPr algn="l" indent="0" marL="0">
              <a:lnSpc>
                <a:spcPct val="100291"/>
              </a:lnSpc>
              <a:buNone/>
            </a:pPr>
            <a:r>
              <a:rPr lang="en-US" sz="4500" b="1" dirty="0">
                <a:solidFill>
                  <a:srgbClr val="131712"/>
                </a:solidFill>
                <a:latin typeface="Arial" pitchFamily="34" charset="0"/>
                <a:ea typeface="Arial" pitchFamily="34" charset="-122"/>
                <a:cs typeface="Arial" pitchFamily="34" charset="-120"/>
              </a:rPr>
              <a:t>Beklenmedik rulman arızası tüm makineyi durdurur</a:t>
            </a:r>
            <a:endParaRPr lang="en-US" sz="4500" dirty="0"/>
          </a:p>
        </p:txBody>
      </p:sp>
      <p:sp>
        <p:nvSpPr>
          <p:cNvPr id="3" name="Text 1"/>
          <p:cNvSpPr/>
          <p:nvPr/>
        </p:nvSpPr>
        <p:spPr>
          <a:xfrm>
            <a:off x="1047750" y="2181225"/>
            <a:ext cx="8093869" cy="1981200"/>
          </a:xfrm>
          <a:prstGeom prst="rect">
            <a:avLst/>
          </a:prstGeom>
          <a:noFill/>
          <a:ln/>
        </p:spPr>
        <p:txBody>
          <a:bodyPr wrap="square" lIns="25400" tIns="25400" rIns="25400" bIns="25400" rtlCol="0" anchor="t">
            <a:normAutofit/>
          </a:bodyPr>
          <a:lstStyle/>
          <a:p>
            <a:pPr algn="l" indent="0" marL="0">
              <a:lnSpc>
                <a:spcPct val="132812"/>
              </a:lnSpc>
              <a:buNone/>
            </a:pPr>
            <a:r>
              <a:rPr lang="en-US" sz="2550" dirty="0">
                <a:solidFill>
                  <a:srgbClr val="131712"/>
                </a:solidFill>
                <a:latin typeface="Arial" pitchFamily="34" charset="0"/>
                <a:ea typeface="Arial" pitchFamily="34" charset="-122"/>
                <a:cs typeface="Arial" pitchFamily="34" charset="-120"/>
              </a:rPr>
              <a:t>Rüzgâr türbinleri, kâğıt fabrikaları, jet motorları — hepsi rulmanların üzerinde döner. Rulman durduğunda makine durur; plansız duruşun maliyeti parçanın kendisinden kat kat büyüktür.</a:t>
            </a:r>
            <a:endParaRPr lang="en-US" sz="2550" dirty="0"/>
          </a:p>
        </p:txBody>
      </p:sp>
      <p:sp>
        <p:nvSpPr>
          <p:cNvPr id="4" name="Text 2"/>
          <p:cNvSpPr/>
          <p:nvPr/>
        </p:nvSpPr>
        <p:spPr>
          <a:xfrm>
            <a:off x="1047750" y="4467225"/>
            <a:ext cx="8093869" cy="1009650"/>
          </a:xfrm>
          <a:prstGeom prst="rect">
            <a:avLst/>
          </a:prstGeom>
          <a:noFill/>
          <a:ln/>
        </p:spPr>
        <p:txBody>
          <a:bodyPr wrap="square" lIns="25400" tIns="25400" rIns="25400" bIns="25400" rtlCol="0" anchor="t">
            <a:normAutofit/>
          </a:bodyPr>
          <a:lstStyle/>
          <a:p>
            <a:pPr algn="l" indent="0" marL="0">
              <a:lnSpc>
                <a:spcPct val="132812"/>
              </a:lnSpc>
              <a:buNone/>
            </a:pPr>
            <a:r>
              <a:rPr lang="en-US" sz="2550" dirty="0">
                <a:solidFill>
                  <a:srgbClr val="131712"/>
                </a:solidFill>
                <a:latin typeface="Arial" pitchFamily="34" charset="0"/>
                <a:ea typeface="Arial" pitchFamily="34" charset="-122"/>
                <a:cs typeface="Arial" pitchFamily="34" charset="-120"/>
              </a:rPr>
              <a:t>Ama rulman sessizce ölmez: arızadan günler önce titreşim imzası değişmeye başlar.</a:t>
            </a:r>
            <a:endParaRPr lang="en-US" sz="2550" dirty="0"/>
          </a:p>
        </p:txBody>
      </p:sp>
      <p:sp>
        <p:nvSpPr>
          <p:cNvPr id="5" name="Shape 3"/>
          <p:cNvSpPr/>
          <p:nvPr/>
        </p:nvSpPr>
        <p:spPr>
          <a:xfrm>
            <a:off x="9667875" y="2181225"/>
            <a:ext cx="7572375" cy="2606040"/>
          </a:xfrm>
          <a:prstGeom prst="roundRect">
            <a:avLst>
              <a:gd name="adj" fmla="val 2924"/>
            </a:avLst>
          </a:prstGeom>
          <a:solidFill>
            <a:srgbClr val="0F6B33"/>
          </a:solidFill>
          <a:ln/>
        </p:spPr>
      </p:sp>
      <p:sp>
        <p:nvSpPr>
          <p:cNvPr id="6" name="Text 4"/>
          <p:cNvSpPr/>
          <p:nvPr/>
        </p:nvSpPr>
        <p:spPr>
          <a:xfrm>
            <a:off x="10239375" y="2714625"/>
            <a:ext cx="7072313" cy="335280"/>
          </a:xfrm>
          <a:prstGeom prst="rect">
            <a:avLst/>
          </a:prstGeom>
          <a:noFill/>
          <a:ln/>
        </p:spPr>
        <p:txBody>
          <a:bodyPr wrap="square" lIns="25400" tIns="25400" rIns="25400" bIns="25400" rtlCol="0" anchor="t">
            <a:normAutofit/>
          </a:bodyPr>
          <a:lstStyle/>
          <a:p>
            <a:pPr algn="l" indent="0" marL="0">
              <a:buNone/>
            </a:pPr>
            <a:r>
              <a:rPr lang="en-US" sz="1800" spc="150" kern="0" dirty="0">
                <a:solidFill>
                  <a:srgbClr val="9FE8B4"/>
                </a:solidFill>
                <a:latin typeface="Courier New" pitchFamily="34" charset="0"/>
                <a:ea typeface="Courier New" pitchFamily="34" charset="-122"/>
                <a:cs typeface="Courier New" pitchFamily="34" charset="-120"/>
              </a:rPr>
              <a:t>HEDEF</a:t>
            </a:r>
            <a:endParaRPr lang="en-US" sz="1800" dirty="0"/>
          </a:p>
        </p:txBody>
      </p:sp>
      <p:sp>
        <p:nvSpPr>
          <p:cNvPr id="7" name="Text 5"/>
          <p:cNvSpPr/>
          <p:nvPr/>
        </p:nvSpPr>
        <p:spPr>
          <a:xfrm>
            <a:off x="10239375" y="3240405"/>
            <a:ext cx="6622256" cy="1051560"/>
          </a:xfrm>
          <a:prstGeom prst="rect">
            <a:avLst/>
          </a:prstGeom>
          <a:noFill/>
          <a:ln/>
        </p:spPr>
        <p:txBody>
          <a:bodyPr wrap="square" lIns="25400" tIns="25400" rIns="25400" bIns="25400" rtlCol="0" anchor="t">
            <a:normAutofit/>
          </a:bodyPr>
          <a:lstStyle/>
          <a:p>
            <a:pPr algn="l" indent="0" marL="0">
              <a:lnSpc>
                <a:spcPct val="120909"/>
              </a:lnSpc>
              <a:buNone/>
            </a:pPr>
            <a:r>
              <a:rPr lang="en-US" sz="2850" b="1" dirty="0">
                <a:solidFill>
                  <a:srgbClr val="F2F6F2"/>
                </a:solidFill>
                <a:latin typeface="Arial" pitchFamily="34" charset="0"/>
                <a:ea typeface="Arial" pitchFamily="34" charset="-122"/>
                <a:cs typeface="Arial" pitchFamily="34" charset="-120"/>
              </a:rPr>
              <a:t>Hasarı erken yakala; arıza tarihini yalnızca titreşim sinyalinden öngör.</a:t>
            </a:r>
            <a:endParaRPr lang="en-US" sz="2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AFBF9"/>
        </a:solidFill>
      </p:bgPr>
    </p:bg>
    <p:spTree>
      <p:nvGrpSpPr>
        <p:cNvPr id="1" name=""/>
        <p:cNvGrpSpPr/>
        <p:nvPr/>
      </p:nvGrpSpPr>
      <p:grpSpPr>
        <a:xfrm>
          <a:off x="0" y="0"/>
          <a:ext cx="0" cy="0"/>
          <a:chOff x="0" y="0"/>
          <a:chExt cx="0" cy="0"/>
        </a:xfrm>
      </p:grpSpPr>
      <p:sp>
        <p:nvSpPr>
          <p:cNvPr id="2" name="Text 0"/>
          <p:cNvSpPr/>
          <p:nvPr/>
        </p:nvSpPr>
        <p:spPr>
          <a:xfrm>
            <a:off x="1047750" y="914400"/>
            <a:ext cx="16187738" cy="1352550"/>
          </a:xfrm>
          <a:prstGeom prst="rect">
            <a:avLst/>
          </a:prstGeom>
          <a:noFill/>
          <a:ln/>
        </p:spPr>
        <p:txBody>
          <a:bodyPr wrap="square" lIns="25400" tIns="25400" rIns="25400" bIns="25400" rtlCol="0" anchor="t">
            <a:normAutofit/>
          </a:bodyPr>
          <a:lstStyle/>
          <a:p>
            <a:pPr algn="l" indent="0" marL="0">
              <a:lnSpc>
                <a:spcPct val="100291"/>
              </a:lnSpc>
              <a:buNone/>
            </a:pPr>
            <a:r>
              <a:rPr lang="en-US" sz="4500" b="1" dirty="0">
                <a:solidFill>
                  <a:srgbClr val="131712"/>
                </a:solidFill>
                <a:latin typeface="Arial" pitchFamily="34" charset="0"/>
                <a:ea typeface="Arial" pitchFamily="34" charset="-122"/>
                <a:cs typeface="Arial" pitchFamily="34" charset="-120"/>
              </a:rPr>
              <a:t>Rulman yorularak ölür — ve yalnızca son evresi öngörülebilir</a:t>
            </a:r>
            <a:endParaRPr lang="en-US" sz="4500" dirty="0"/>
          </a:p>
        </p:txBody>
      </p:sp>
      <p:sp>
        <p:nvSpPr>
          <p:cNvPr id="3" name="Text 1"/>
          <p:cNvSpPr/>
          <p:nvPr/>
        </p:nvSpPr>
        <p:spPr>
          <a:xfrm>
            <a:off x="1047750" y="2718435"/>
            <a:ext cx="8543079" cy="1339215"/>
          </a:xfrm>
          <a:prstGeom prst="rect">
            <a:avLst/>
          </a:prstGeom>
          <a:noFill/>
          <a:ln/>
        </p:spPr>
        <p:txBody>
          <a:bodyPr wrap="square" lIns="25400" tIns="25400" rIns="25400" bIns="25400" rtlCol="0" anchor="t">
            <a:normAutofit/>
          </a:bodyPr>
          <a:lstStyle/>
          <a:p>
            <a:pPr algn="l" indent="0" marL="0">
              <a:lnSpc>
                <a:spcPct val="130814"/>
              </a:lnSpc>
              <a:buNone/>
            </a:pPr>
            <a:r>
              <a:rPr lang="en-US" sz="2250" dirty="0">
                <a:solidFill>
                  <a:srgbClr val="3C463F"/>
                </a:solidFill>
                <a:latin typeface="Arial" pitchFamily="34" charset="0"/>
                <a:ea typeface="Arial" pitchFamily="34" charset="-122"/>
                <a:cs typeface="Arial" pitchFamily="34" charset="-120"/>
              </a:rPr>
              <a:t>Rulman, dönen mili gövdeye bağlar: </a:t>
            </a:r>
            <a:pPr algn="l" indent="0" marL="0">
              <a:lnSpc>
                <a:spcPct val="130814"/>
              </a:lnSpc>
              <a:buNone/>
            </a:pPr>
            <a:r>
              <a:rPr lang="en-US" sz="2250" dirty="0">
                <a:solidFill>
                  <a:srgbClr val="3C463F"/>
                </a:solidFill>
                <a:latin typeface="Courier New" pitchFamily="34" charset="0"/>
                <a:ea typeface="Courier New" pitchFamily="34" charset="-122"/>
                <a:cs typeface="Courier New" pitchFamily="34" charset="-120"/>
              </a:rPr>
              <a:t>inner race </a:t>
            </a:r>
            <a:pPr algn="l" indent="0" marL="0">
              <a:lnSpc>
                <a:spcPct val="130814"/>
              </a:lnSpc>
              <a:buNone/>
            </a:pPr>
            <a:r>
              <a:rPr lang="en-US" sz="2250" dirty="0">
                <a:solidFill>
                  <a:srgbClr val="3C463F"/>
                </a:solidFill>
                <a:latin typeface="Arial" pitchFamily="34" charset="0"/>
                <a:ea typeface="Arial" pitchFamily="34" charset="-122"/>
                <a:cs typeface="Arial" pitchFamily="34" charset="-120"/>
              </a:rPr>
              <a:t>· </a:t>
            </a:r>
            <a:pPr algn="l" indent="0" marL="0">
              <a:lnSpc>
                <a:spcPct val="130814"/>
              </a:lnSpc>
              <a:buNone/>
            </a:pPr>
            <a:r>
              <a:rPr lang="en-US" sz="2250" dirty="0">
                <a:solidFill>
                  <a:srgbClr val="3C463F"/>
                </a:solidFill>
                <a:latin typeface="Courier New" pitchFamily="34" charset="0"/>
                <a:ea typeface="Courier New" pitchFamily="34" charset="-122"/>
                <a:cs typeface="Courier New" pitchFamily="34" charset="-120"/>
              </a:rPr>
              <a:t>outer race </a:t>
            </a:r>
            <a:pPr algn="l" indent="0" marL="0">
              <a:lnSpc>
                <a:spcPct val="130814"/>
              </a:lnSpc>
              <a:buNone/>
            </a:pPr>
            <a:r>
              <a:rPr lang="en-US" sz="2250" dirty="0">
                <a:solidFill>
                  <a:srgbClr val="3C463F"/>
                </a:solidFill>
                <a:latin typeface="Arial" pitchFamily="34" charset="0"/>
                <a:ea typeface="Arial" pitchFamily="34" charset="-122"/>
                <a:cs typeface="Arial" pitchFamily="34" charset="-120"/>
              </a:rPr>
              <a:t>· aralarında yuvarlanan </a:t>
            </a:r>
            <a:pPr algn="l" indent="0" marL="0">
              <a:lnSpc>
                <a:spcPct val="130814"/>
              </a:lnSpc>
              <a:buNone/>
            </a:pPr>
            <a:r>
              <a:rPr lang="en-US" sz="2250" dirty="0">
                <a:solidFill>
                  <a:srgbClr val="3C463F"/>
                </a:solidFill>
                <a:latin typeface="Courier New" pitchFamily="34" charset="0"/>
                <a:ea typeface="Courier New" pitchFamily="34" charset="-122"/>
                <a:cs typeface="Courier New" pitchFamily="34" charset="-120"/>
              </a:rPr>
              <a:t>roller </a:t>
            </a:r>
            <a:pPr algn="l" indent="0" marL="0">
              <a:lnSpc>
                <a:spcPct val="130814"/>
              </a:lnSpc>
              <a:buNone/>
            </a:pPr>
            <a:r>
              <a:rPr lang="en-US" sz="2250" dirty="0">
                <a:solidFill>
                  <a:srgbClr val="3C463F"/>
                </a:solidFill>
                <a:latin typeface="Arial" pitchFamily="34" charset="0"/>
                <a:ea typeface="Arial" pitchFamily="34" charset="-122"/>
                <a:cs typeface="Arial" pitchFamily="34" charset="-120"/>
              </a:rPr>
              <a:t>'lar. Milyonlarca devirlik temas gerilmesi yorulma hasarı başlatır.</a:t>
            </a:r>
            <a:endParaRPr lang="en-US" sz="2250" dirty="0"/>
          </a:p>
        </p:txBody>
      </p:sp>
      <p:sp>
        <p:nvSpPr>
          <p:cNvPr id="4" name="Shape 2"/>
          <p:cNvSpPr/>
          <p:nvPr/>
        </p:nvSpPr>
        <p:spPr>
          <a:xfrm>
            <a:off x="1047750" y="4362450"/>
            <a:ext cx="8294251" cy="1853565"/>
          </a:xfrm>
          <a:prstGeom prst="roundRect">
            <a:avLst>
              <a:gd name="adj" fmla="val 4111"/>
            </a:avLst>
          </a:prstGeom>
          <a:solidFill>
            <a:srgbClr val="EEF3EF"/>
          </a:solidFill>
          <a:ln/>
        </p:spPr>
      </p:sp>
      <p:sp>
        <p:nvSpPr>
          <p:cNvPr id="5" name="Text 3"/>
          <p:cNvSpPr/>
          <p:nvPr/>
        </p:nvSpPr>
        <p:spPr>
          <a:xfrm>
            <a:off x="1466850" y="4705350"/>
            <a:ext cx="8201656" cy="373380"/>
          </a:xfrm>
          <a:prstGeom prst="rect">
            <a:avLst/>
          </a:prstGeom>
          <a:noFill/>
          <a:ln/>
        </p:spPr>
        <p:txBody>
          <a:bodyPr wrap="square" lIns="25400" tIns="25400" rIns="25400" bIns="25400" rtlCol="0" anchor="t">
            <a:normAutofit/>
          </a:bodyPr>
          <a:lstStyle/>
          <a:p>
            <a:pPr algn="l" indent="0" marL="0">
              <a:buNone/>
            </a:pPr>
            <a:r>
              <a:rPr lang="en-US" sz="2325" b="1" dirty="0">
                <a:solidFill>
                  <a:srgbClr val="5A6A5E"/>
                </a:solidFill>
                <a:latin typeface="Arial" pitchFamily="34" charset="0"/>
                <a:ea typeface="Arial" pitchFamily="34" charset="-122"/>
                <a:cs typeface="Arial" pitchFamily="34" charset="-120"/>
              </a:rPr>
              <a:t>Sağlıklı evre — öngörülemez</a:t>
            </a:r>
            <a:endParaRPr lang="en-US" sz="2325" dirty="0"/>
          </a:p>
        </p:txBody>
      </p:sp>
      <p:sp>
        <p:nvSpPr>
          <p:cNvPr id="6" name="Text 4"/>
          <p:cNvSpPr/>
          <p:nvPr/>
        </p:nvSpPr>
        <p:spPr>
          <a:xfrm>
            <a:off x="1466850" y="5154930"/>
            <a:ext cx="7679733" cy="756285"/>
          </a:xfrm>
          <a:prstGeom prst="rect">
            <a:avLst/>
          </a:prstGeom>
          <a:noFill/>
          <a:ln/>
        </p:spPr>
        <p:txBody>
          <a:bodyPr wrap="square" lIns="25400" tIns="25400" rIns="25400" bIns="25400" rtlCol="0" anchor="t">
            <a:normAutofit/>
          </a:bodyPr>
          <a:lstStyle/>
          <a:p>
            <a:pPr algn="l" indent="0" marL="0">
              <a:lnSpc>
                <a:spcPct val="127365"/>
              </a:lnSpc>
              <a:buNone/>
            </a:pPr>
            <a:r>
              <a:rPr lang="en-US" sz="1950" dirty="0">
                <a:solidFill>
                  <a:srgbClr val="3C463F"/>
                </a:solidFill>
                <a:latin typeface="Arial" pitchFamily="34" charset="0"/>
                <a:ea typeface="Arial" pitchFamily="34" charset="-122"/>
                <a:cs typeface="Arial" pitchFamily="34" charset="-120"/>
              </a:rPr>
              <a:t>Yorulma saçılımı: birebir aynı rulmanlar 10 kat farklı ömür sürebilir. Üreticiler yalnızca istatistiksel L10 değeri verir.</a:t>
            </a:r>
            <a:endParaRPr lang="en-US" sz="1950" dirty="0"/>
          </a:p>
        </p:txBody>
      </p:sp>
      <p:sp>
        <p:nvSpPr>
          <p:cNvPr id="7" name="Shape 5"/>
          <p:cNvSpPr/>
          <p:nvPr/>
        </p:nvSpPr>
        <p:spPr>
          <a:xfrm>
            <a:off x="1047750" y="6292215"/>
            <a:ext cx="8294251" cy="1876425"/>
          </a:xfrm>
          <a:prstGeom prst="rect">
            <a:avLst/>
          </a:prstGeom>
          <a:solidFill>
            <a:srgbClr val="0F6B33"/>
          </a:solidFill>
          <a:ln/>
        </p:spPr>
      </p:sp>
      <p:sp>
        <p:nvSpPr>
          <p:cNvPr id="8" name="Text 6"/>
          <p:cNvSpPr/>
          <p:nvPr/>
        </p:nvSpPr>
        <p:spPr>
          <a:xfrm>
            <a:off x="1466850" y="6635115"/>
            <a:ext cx="8201656" cy="396240"/>
          </a:xfrm>
          <a:prstGeom prst="rect">
            <a:avLst/>
          </a:prstGeom>
          <a:noFill/>
          <a:ln/>
        </p:spPr>
        <p:txBody>
          <a:bodyPr wrap="square" lIns="25400" tIns="25400" rIns="25400" bIns="25400" rtlCol="0" anchor="t">
            <a:normAutofit/>
          </a:bodyPr>
          <a:lstStyle/>
          <a:p>
            <a:pPr algn="l" indent="0" marL="0">
              <a:buNone/>
            </a:pPr>
            <a:r>
              <a:rPr lang="en-US" sz="2325" b="1" dirty="0">
                <a:solidFill>
                  <a:srgbClr val="F2F6F2"/>
                </a:solidFill>
                <a:latin typeface="Courier New" pitchFamily="34" charset="0"/>
                <a:ea typeface="Courier New" pitchFamily="34" charset="-122"/>
                <a:cs typeface="Courier New" pitchFamily="34" charset="-120"/>
              </a:rPr>
              <a:t>P → F </a:t>
            </a:r>
            <a:pPr algn="l" indent="0" marL="0">
              <a:buNone/>
            </a:pPr>
            <a:r>
              <a:rPr lang="en-US" sz="2325" b="1" dirty="0">
                <a:solidFill>
                  <a:srgbClr val="F2F6F2"/>
                </a:solidFill>
                <a:latin typeface="Arial" pitchFamily="34" charset="0"/>
                <a:ea typeface="Arial" pitchFamily="34" charset="-122"/>
                <a:cs typeface="Arial" pitchFamily="34" charset="-120"/>
              </a:rPr>
              <a:t>penceresi — izlenebilir</a:t>
            </a:r>
            <a:endParaRPr lang="en-US" sz="2325" dirty="0"/>
          </a:p>
        </p:txBody>
      </p:sp>
      <p:sp>
        <p:nvSpPr>
          <p:cNvPr id="9" name="Text 7"/>
          <p:cNvSpPr/>
          <p:nvPr/>
        </p:nvSpPr>
        <p:spPr>
          <a:xfrm>
            <a:off x="1466850" y="7107555"/>
            <a:ext cx="7679733" cy="756285"/>
          </a:xfrm>
          <a:prstGeom prst="rect">
            <a:avLst/>
          </a:prstGeom>
          <a:noFill/>
          <a:ln/>
        </p:spPr>
        <p:txBody>
          <a:bodyPr wrap="square" lIns="25400" tIns="25400" rIns="25400" bIns="25400" rtlCol="0" anchor="t">
            <a:normAutofit/>
          </a:bodyPr>
          <a:lstStyle/>
          <a:p>
            <a:pPr algn="l" indent="0" marL="0">
              <a:lnSpc>
                <a:spcPct val="127365"/>
              </a:lnSpc>
              <a:buNone/>
            </a:pPr>
            <a:r>
              <a:rPr lang="en-US" sz="1950" dirty="0">
                <a:solidFill>
                  <a:srgbClr val="D7F2DE"/>
                </a:solidFill>
                <a:latin typeface="Arial" pitchFamily="34" charset="0"/>
                <a:ea typeface="Arial" pitchFamily="34" charset="-122"/>
                <a:cs typeface="Arial" pitchFamily="34" charset="-120"/>
              </a:rPr>
              <a:t>İlk tespit edilebilir belirtiden (P) arızaya (F). Tüm prognostik değer burada.</a:t>
            </a:r>
            <a:endParaRPr lang="en-US" sz="1950" dirty="0"/>
          </a:p>
        </p:txBody>
      </p:sp>
      <p:sp>
        <p:nvSpPr>
          <p:cNvPr id="10" name="Text 8"/>
          <p:cNvSpPr/>
          <p:nvPr/>
        </p:nvSpPr>
        <p:spPr>
          <a:xfrm>
            <a:off x="1047750" y="8511540"/>
            <a:ext cx="8543079" cy="866775"/>
          </a:xfrm>
          <a:prstGeom prst="rect">
            <a:avLst/>
          </a:prstGeom>
          <a:noFill/>
          <a:ln/>
        </p:spPr>
        <p:txBody>
          <a:bodyPr wrap="square" lIns="25400" tIns="25400" rIns="25400" bIns="25400" rtlCol="0" anchor="t">
            <a:normAutofit/>
          </a:bodyPr>
          <a:lstStyle/>
          <a:p>
            <a:pPr algn="l" indent="0" marL="0">
              <a:lnSpc>
                <a:spcPct val="129464"/>
              </a:lnSpc>
              <a:buNone/>
            </a:pPr>
            <a:r>
              <a:rPr lang="en-US" sz="2175" b="1" dirty="0">
                <a:solidFill>
                  <a:srgbClr val="131712"/>
                </a:solidFill>
                <a:latin typeface="Arial" pitchFamily="34" charset="0"/>
                <a:ea typeface="Arial" pitchFamily="34" charset="-122"/>
                <a:cs typeface="Arial" pitchFamily="34" charset="-120"/>
              </a:rPr>
              <a:t>Bu projenin amacı: P noktasını erken yakalamak ve F tarihini öngörmek.</a:t>
            </a:r>
            <a:endParaRPr lang="en-US" sz="2175" dirty="0"/>
          </a:p>
        </p:txBody>
      </p:sp>
      <p:pic>
        <p:nvPicPr>
          <p:cNvPr id="11" name="Image 0" descr="preencoded.png">    </p:cNvPr>
          <p:cNvPicPr>
            <a:picLocks noChangeAspect="1"/>
          </p:cNvPicPr>
          <p:nvPr/>
        </p:nvPicPr>
        <p:blipFill>
          <a:blip r:embed="rId1"/>
          <a:stretch>
            <a:fillRect/>
          </a:stretch>
        </p:blipFill>
        <p:spPr>
          <a:xfrm>
            <a:off x="10027801" y="3186351"/>
            <a:ext cx="7212449" cy="4977170"/>
          </a:xfrm>
          <a:prstGeom prst="rect">
            <a:avLst/>
          </a:prstGeom>
        </p:spPr>
      </p:pic>
      <p:sp>
        <p:nvSpPr>
          <p:cNvPr id="12" name="Text 9"/>
          <p:cNvSpPr/>
          <p:nvPr/>
        </p:nvSpPr>
        <p:spPr>
          <a:xfrm>
            <a:off x="10020527" y="4256365"/>
            <a:ext cx="1666053" cy="297180"/>
          </a:xfrm>
          <a:prstGeom prst="rect">
            <a:avLst/>
          </a:prstGeom>
          <a:noFill/>
          <a:ln/>
        </p:spPr>
        <p:txBody>
          <a:bodyPr wrap="square" lIns="25400" tIns="25400" rIns="25400" bIns="25400" rtlCol="0" anchor="t">
            <a:normAutofit/>
          </a:bodyPr>
          <a:lstStyle/>
          <a:p>
            <a:pPr algn="r" indent="0" marL="0">
              <a:buNone/>
            </a:pPr>
            <a:r>
              <a:rPr lang="en-US" sz="1800" b="1" dirty="0">
                <a:solidFill>
                  <a:srgbClr val="0F6B33"/>
                </a:solidFill>
                <a:latin typeface="Courier New" pitchFamily="34" charset="0"/>
                <a:ea typeface="Courier New" pitchFamily="34" charset="-122"/>
                <a:cs typeface="Courier New" pitchFamily="34" charset="-120"/>
              </a:rPr>
              <a:t>outer race</a:t>
            </a:r>
            <a:endParaRPr lang="en-US" sz="1800" dirty="0"/>
          </a:p>
        </p:txBody>
      </p:sp>
      <p:sp>
        <p:nvSpPr>
          <p:cNvPr id="13" name="Shape 10"/>
          <p:cNvSpPr/>
          <p:nvPr/>
        </p:nvSpPr>
        <p:spPr>
          <a:xfrm>
            <a:off x="11758732" y="4554974"/>
            <a:ext cx="2452211" cy="28575"/>
          </a:xfrm>
          <a:prstGeom prst="rect">
            <a:avLst/>
          </a:prstGeom>
          <a:solidFill>
            <a:srgbClr val="0F6B33"/>
          </a:solidFill>
          <a:ln/>
        </p:spPr>
      </p:sp>
      <p:sp>
        <p:nvSpPr>
          <p:cNvPr id="14" name="Shape 11"/>
          <p:cNvSpPr/>
          <p:nvPr/>
        </p:nvSpPr>
        <p:spPr>
          <a:xfrm>
            <a:off x="14210943" y="4480322"/>
            <a:ext cx="152400" cy="152400"/>
          </a:xfrm>
          <a:prstGeom prst="ellipse">
            <a:avLst/>
          </a:prstGeom>
          <a:solidFill>
            <a:srgbClr val="0F6B33"/>
          </a:solidFill>
          <a:ln w="22860">
            <a:solidFill>
              <a:srgbClr val="FAFBF9"/>
            </a:solidFill>
            <a:prstDash val="solid"/>
          </a:ln>
        </p:spPr>
      </p:sp>
      <p:sp>
        <p:nvSpPr>
          <p:cNvPr id="15" name="Text 12"/>
          <p:cNvSpPr/>
          <p:nvPr/>
        </p:nvSpPr>
        <p:spPr>
          <a:xfrm>
            <a:off x="10095786" y="5475804"/>
            <a:ext cx="1590794" cy="586740"/>
          </a:xfrm>
          <a:prstGeom prst="rect">
            <a:avLst/>
          </a:prstGeom>
          <a:noFill/>
          <a:ln/>
        </p:spPr>
        <p:txBody>
          <a:bodyPr wrap="square" lIns="25400" tIns="25400" rIns="25400" bIns="25400" rtlCol="0" anchor="t">
            <a:normAutofit/>
          </a:bodyPr>
          <a:lstStyle/>
          <a:p>
            <a:pPr algn="r" indent="0" marL="0">
              <a:lnSpc>
                <a:spcPct val="105882"/>
              </a:lnSpc>
              <a:buNone/>
            </a:pPr>
            <a:r>
              <a:rPr lang="en-US" sz="1800" b="1" dirty="0">
                <a:solidFill>
                  <a:srgbClr val="0F6B33"/>
                </a:solidFill>
                <a:latin typeface="Courier New" pitchFamily="34" charset="0"/>
                <a:ea typeface="Courier New" pitchFamily="34" charset="-122"/>
                <a:cs typeface="Courier New" pitchFamily="34" charset="-120"/>
              </a:rPr>
              <a:t>inner race + mil</a:t>
            </a:r>
            <a:endParaRPr lang="en-US" sz="1800" dirty="0"/>
          </a:p>
        </p:txBody>
      </p:sp>
      <p:sp>
        <p:nvSpPr>
          <p:cNvPr id="16" name="Shape 13"/>
          <p:cNvSpPr/>
          <p:nvPr/>
        </p:nvSpPr>
        <p:spPr>
          <a:xfrm>
            <a:off x="11758732" y="5774412"/>
            <a:ext cx="2740700" cy="28575"/>
          </a:xfrm>
          <a:prstGeom prst="rect">
            <a:avLst/>
          </a:prstGeom>
          <a:solidFill>
            <a:srgbClr val="0F6B33"/>
          </a:solidFill>
          <a:ln/>
        </p:spPr>
      </p:sp>
      <p:sp>
        <p:nvSpPr>
          <p:cNvPr id="17" name="Shape 14"/>
          <p:cNvSpPr/>
          <p:nvPr/>
        </p:nvSpPr>
        <p:spPr>
          <a:xfrm>
            <a:off x="14499431" y="5699760"/>
            <a:ext cx="152400" cy="152400"/>
          </a:xfrm>
          <a:prstGeom prst="ellipse">
            <a:avLst/>
          </a:prstGeom>
          <a:solidFill>
            <a:srgbClr val="0F6B33"/>
          </a:solidFill>
          <a:ln w="22860">
            <a:solidFill>
              <a:srgbClr val="FAFBF9"/>
            </a:solidFill>
            <a:prstDash val="solid"/>
          </a:ln>
        </p:spPr>
      </p:sp>
      <p:sp>
        <p:nvSpPr>
          <p:cNvPr id="18" name="Text 15"/>
          <p:cNvSpPr/>
          <p:nvPr/>
        </p:nvSpPr>
        <p:spPr>
          <a:xfrm>
            <a:off x="9919614" y="8277820"/>
            <a:ext cx="7428823" cy="632460"/>
          </a:xfrm>
          <a:prstGeom prst="rect">
            <a:avLst/>
          </a:prstGeom>
          <a:noFill/>
          <a:ln/>
        </p:spPr>
        <p:txBody>
          <a:bodyPr wrap="square" lIns="25400" tIns="25400" rIns="25400" bIns="25400" rtlCol="0" anchor="t">
            <a:normAutofit/>
          </a:bodyPr>
          <a:lstStyle/>
          <a:p>
            <a:pPr algn="ctr" indent="0" marL="0">
              <a:buNone/>
            </a:pPr>
            <a:r>
              <a:rPr lang="en-US" sz="1800" dirty="0">
                <a:solidFill>
                  <a:srgbClr val="8A988D"/>
                </a:solidFill>
                <a:latin typeface="Courier New" pitchFamily="34" charset="0"/>
                <a:ea typeface="Courier New" pitchFamily="34" charset="-122"/>
                <a:cs typeface="Courier New" pitchFamily="34" charset="-120"/>
              </a:rPr>
              <a:t>Rexnord ZA-2115 pillow block rulman gövdesi — SOLIDWORKS Visualize 2026 render</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AFBF9"/>
        </a:solidFill>
      </p:bgPr>
    </p:bg>
    <p:spTree>
      <p:nvGrpSpPr>
        <p:cNvPr id="1" name=""/>
        <p:cNvGrpSpPr/>
        <p:nvPr/>
      </p:nvGrpSpPr>
      <p:grpSpPr>
        <a:xfrm>
          <a:off x="0" y="0"/>
          <a:ext cx="0" cy="0"/>
          <a:chOff x="0" y="0"/>
          <a:chExt cx="0" cy="0"/>
        </a:xfrm>
      </p:grpSpPr>
      <p:sp>
        <p:nvSpPr>
          <p:cNvPr id="2" name="Text 0"/>
          <p:cNvSpPr/>
          <p:nvPr/>
        </p:nvSpPr>
        <p:spPr>
          <a:xfrm>
            <a:off x="1047750" y="914400"/>
            <a:ext cx="15697200" cy="1352550"/>
          </a:xfrm>
          <a:prstGeom prst="rect">
            <a:avLst/>
          </a:prstGeom>
          <a:noFill/>
          <a:ln/>
        </p:spPr>
        <p:txBody>
          <a:bodyPr wrap="square" lIns="25400" tIns="25400" rIns="25400" bIns="25400" rtlCol="0" anchor="t">
            <a:normAutofit/>
          </a:bodyPr>
          <a:lstStyle/>
          <a:p>
            <a:pPr algn="l" indent="0" marL="0">
              <a:lnSpc>
                <a:spcPct val="100291"/>
              </a:lnSpc>
              <a:buNone/>
            </a:pPr>
            <a:r>
              <a:rPr lang="en-US" sz="4500" b="1" dirty="0">
                <a:solidFill>
                  <a:srgbClr val="131712"/>
                </a:solidFill>
                <a:latin typeface="Arial" pitchFamily="34" charset="0"/>
                <a:ea typeface="Arial" pitchFamily="34" charset="-122"/>
                <a:cs typeface="Arial" pitchFamily="34" charset="-120"/>
              </a:rPr>
              <a:t>NASA/IMS düzeneği: dört rulman, arızaya kadar haftalarca döndü</a:t>
            </a:r>
            <a:endParaRPr lang="en-US" sz="4500" dirty="0"/>
          </a:p>
        </p:txBody>
      </p:sp>
      <p:sp>
        <p:nvSpPr>
          <p:cNvPr id="3" name="Text 1"/>
          <p:cNvSpPr/>
          <p:nvPr/>
        </p:nvSpPr>
        <p:spPr>
          <a:xfrm>
            <a:off x="1047750" y="2419350"/>
            <a:ext cx="17811750" cy="342900"/>
          </a:xfrm>
          <a:prstGeom prst="rect">
            <a:avLst/>
          </a:prstGeom>
          <a:noFill/>
          <a:ln/>
        </p:spPr>
        <p:txBody>
          <a:bodyPr wrap="square" lIns="25400" tIns="25400" rIns="25400" bIns="25400" rtlCol="0" anchor="t">
            <a:normAutofit/>
          </a:bodyPr>
          <a:lstStyle/>
          <a:p>
            <a:pPr algn="l" indent="0" marL="0">
              <a:buNone/>
            </a:pPr>
            <a:r>
              <a:rPr lang="en-US" sz="2100" dirty="0">
                <a:solidFill>
                  <a:srgbClr val="5A6A5E"/>
                </a:solidFill>
                <a:latin typeface="Arial" pitchFamily="34" charset="0"/>
                <a:ea typeface="Arial" pitchFamily="34" charset="-122"/>
                <a:cs typeface="Arial" pitchFamily="34" charset="-120"/>
              </a:rPr>
              <a:t>Deney NASA/IMS laboratuvarına ait; bu projedeki analiz bize.</a:t>
            </a:r>
            <a:endParaRPr lang="en-US" sz="2100" dirty="0"/>
          </a:p>
        </p:txBody>
      </p:sp>
      <p:sp>
        <p:nvSpPr>
          <p:cNvPr id="4" name="Shape 2"/>
          <p:cNvSpPr/>
          <p:nvPr/>
        </p:nvSpPr>
        <p:spPr>
          <a:xfrm>
            <a:off x="1047750" y="3333750"/>
            <a:ext cx="5194221" cy="1905000"/>
          </a:xfrm>
          <a:prstGeom prst="roundRect">
            <a:avLst>
              <a:gd name="adj" fmla="val 4000"/>
            </a:avLst>
          </a:prstGeom>
          <a:ln w="15240">
            <a:solidFill>
              <a:srgbClr val="D8E2DA"/>
            </a:solidFill>
            <a:prstDash val="solid"/>
          </a:ln>
        </p:spPr>
      </p:sp>
      <p:sp>
        <p:nvSpPr>
          <p:cNvPr id="5" name="Text 3"/>
          <p:cNvSpPr/>
          <p:nvPr/>
        </p:nvSpPr>
        <p:spPr>
          <a:xfrm>
            <a:off x="1482090" y="3729990"/>
            <a:ext cx="4758095" cy="731520"/>
          </a:xfrm>
          <a:prstGeom prst="rect">
            <a:avLst/>
          </a:prstGeom>
          <a:noFill/>
          <a:ln/>
        </p:spPr>
        <p:txBody>
          <a:bodyPr wrap="square" lIns="25400" tIns="25400" rIns="25400" bIns="25400" rtlCol="0" anchor="t">
            <a:normAutofit/>
          </a:bodyPr>
          <a:lstStyle/>
          <a:p>
            <a:pPr algn="l" indent="0" marL="0">
              <a:buNone/>
            </a:pPr>
            <a:r>
              <a:rPr lang="en-US" sz="4800" b="1" dirty="0">
                <a:solidFill>
                  <a:srgbClr val="0F6B33"/>
                </a:solidFill>
                <a:latin typeface="Courier New" pitchFamily="34" charset="0"/>
                <a:ea typeface="Courier New" pitchFamily="34" charset="-122"/>
                <a:cs typeface="Courier New" pitchFamily="34" charset="-120"/>
              </a:rPr>
              <a:t>2000 RPM</a:t>
            </a:r>
            <a:endParaRPr lang="en-US" sz="4800" dirty="0"/>
          </a:p>
        </p:txBody>
      </p:sp>
      <p:sp>
        <p:nvSpPr>
          <p:cNvPr id="6" name="Text 4"/>
          <p:cNvSpPr/>
          <p:nvPr/>
        </p:nvSpPr>
        <p:spPr>
          <a:xfrm>
            <a:off x="1482090" y="4537710"/>
            <a:ext cx="4758095" cy="342900"/>
          </a:xfrm>
          <a:prstGeom prst="rect">
            <a:avLst/>
          </a:prstGeom>
          <a:noFill/>
          <a:ln/>
        </p:spPr>
        <p:txBody>
          <a:bodyPr wrap="square" lIns="25400" tIns="25400" rIns="25400" bIns="25400" rtlCol="0" anchor="t">
            <a:normAutofit/>
          </a:bodyPr>
          <a:lstStyle/>
          <a:p>
            <a:pPr algn="l" indent="0" marL="0">
              <a:buNone/>
            </a:pPr>
            <a:r>
              <a:rPr lang="en-US" sz="2100" dirty="0">
                <a:solidFill>
                  <a:srgbClr val="3C463F"/>
                </a:solidFill>
                <a:latin typeface="Arial" pitchFamily="34" charset="0"/>
                <a:ea typeface="Arial" pitchFamily="34" charset="-122"/>
                <a:cs typeface="Arial" pitchFamily="34" charset="-120"/>
              </a:rPr>
              <a:t>sabit mil hızı</a:t>
            </a:r>
            <a:endParaRPr lang="en-US" sz="2100" dirty="0"/>
          </a:p>
        </p:txBody>
      </p:sp>
      <p:sp>
        <p:nvSpPr>
          <p:cNvPr id="7" name="Shape 5"/>
          <p:cNvSpPr/>
          <p:nvPr/>
        </p:nvSpPr>
        <p:spPr>
          <a:xfrm>
            <a:off x="6546771" y="3333750"/>
            <a:ext cx="5194340" cy="1905000"/>
          </a:xfrm>
          <a:prstGeom prst="roundRect">
            <a:avLst>
              <a:gd name="adj" fmla="val 4000"/>
            </a:avLst>
          </a:prstGeom>
          <a:ln w="15240">
            <a:solidFill>
              <a:srgbClr val="D8E2DA"/>
            </a:solidFill>
            <a:prstDash val="solid"/>
          </a:ln>
        </p:spPr>
      </p:sp>
      <p:sp>
        <p:nvSpPr>
          <p:cNvPr id="8" name="Text 6"/>
          <p:cNvSpPr/>
          <p:nvPr/>
        </p:nvSpPr>
        <p:spPr>
          <a:xfrm>
            <a:off x="6981111" y="3729990"/>
            <a:ext cx="4758226" cy="731520"/>
          </a:xfrm>
          <a:prstGeom prst="rect">
            <a:avLst/>
          </a:prstGeom>
          <a:noFill/>
          <a:ln/>
        </p:spPr>
        <p:txBody>
          <a:bodyPr wrap="square" lIns="25400" tIns="25400" rIns="25400" bIns="25400" rtlCol="0" anchor="t">
            <a:normAutofit/>
          </a:bodyPr>
          <a:lstStyle/>
          <a:p>
            <a:pPr algn="l" indent="0" marL="0">
              <a:buNone/>
            </a:pPr>
            <a:r>
              <a:rPr lang="en-US" sz="4800" b="1" dirty="0">
                <a:solidFill>
                  <a:srgbClr val="0F6B33"/>
                </a:solidFill>
                <a:latin typeface="Courier New" pitchFamily="34" charset="0"/>
                <a:ea typeface="Courier New" pitchFamily="34" charset="-122"/>
                <a:cs typeface="Courier New" pitchFamily="34" charset="-120"/>
              </a:rPr>
              <a:t>6000 lbs</a:t>
            </a:r>
            <a:endParaRPr lang="en-US" sz="4800" dirty="0"/>
          </a:p>
        </p:txBody>
      </p:sp>
      <p:sp>
        <p:nvSpPr>
          <p:cNvPr id="9" name="Text 7"/>
          <p:cNvSpPr/>
          <p:nvPr/>
        </p:nvSpPr>
        <p:spPr>
          <a:xfrm>
            <a:off x="6981111" y="4537710"/>
            <a:ext cx="4758226" cy="342900"/>
          </a:xfrm>
          <a:prstGeom prst="rect">
            <a:avLst/>
          </a:prstGeom>
          <a:noFill/>
          <a:ln/>
        </p:spPr>
        <p:txBody>
          <a:bodyPr wrap="square" lIns="25400" tIns="25400" rIns="25400" bIns="25400" rtlCol="0" anchor="t">
            <a:normAutofit/>
          </a:bodyPr>
          <a:lstStyle/>
          <a:p>
            <a:pPr algn="l" indent="0" marL="0">
              <a:buNone/>
            </a:pPr>
            <a:r>
              <a:rPr lang="en-US" sz="2100" dirty="0">
                <a:solidFill>
                  <a:srgbClr val="3C463F"/>
                </a:solidFill>
                <a:latin typeface="Arial" pitchFamily="34" charset="0"/>
                <a:ea typeface="Arial" pitchFamily="34" charset="-122"/>
                <a:cs typeface="Arial" pitchFamily="34" charset="-120"/>
              </a:rPr>
              <a:t>radyal yük</a:t>
            </a:r>
            <a:endParaRPr lang="en-US" sz="2100" dirty="0"/>
          </a:p>
        </p:txBody>
      </p:sp>
      <p:sp>
        <p:nvSpPr>
          <p:cNvPr id="10" name="Shape 8"/>
          <p:cNvSpPr/>
          <p:nvPr/>
        </p:nvSpPr>
        <p:spPr>
          <a:xfrm>
            <a:off x="12045910" y="3333750"/>
            <a:ext cx="5194340" cy="1905000"/>
          </a:xfrm>
          <a:prstGeom prst="roundRect">
            <a:avLst>
              <a:gd name="adj" fmla="val 4000"/>
            </a:avLst>
          </a:prstGeom>
          <a:ln w="15240">
            <a:solidFill>
              <a:srgbClr val="D8E2DA"/>
            </a:solidFill>
            <a:prstDash val="solid"/>
          </a:ln>
        </p:spPr>
      </p:sp>
      <p:sp>
        <p:nvSpPr>
          <p:cNvPr id="11" name="Text 9"/>
          <p:cNvSpPr/>
          <p:nvPr/>
        </p:nvSpPr>
        <p:spPr>
          <a:xfrm>
            <a:off x="12480251" y="3729990"/>
            <a:ext cx="4758226" cy="731520"/>
          </a:xfrm>
          <a:prstGeom prst="rect">
            <a:avLst/>
          </a:prstGeom>
          <a:noFill/>
          <a:ln/>
        </p:spPr>
        <p:txBody>
          <a:bodyPr wrap="square" lIns="25400" tIns="25400" rIns="25400" bIns="25400" rtlCol="0" anchor="t">
            <a:normAutofit/>
          </a:bodyPr>
          <a:lstStyle/>
          <a:p>
            <a:pPr algn="l" indent="0" marL="0">
              <a:buNone/>
            </a:pPr>
            <a:r>
              <a:rPr lang="en-US" sz="4800" b="1" dirty="0">
                <a:solidFill>
                  <a:srgbClr val="0F6B33"/>
                </a:solidFill>
                <a:latin typeface="Courier New" pitchFamily="34" charset="0"/>
                <a:ea typeface="Courier New" pitchFamily="34" charset="-122"/>
                <a:cs typeface="Courier New" pitchFamily="34" charset="-120"/>
              </a:rPr>
              <a:t>20 kHz</a:t>
            </a:r>
            <a:endParaRPr lang="en-US" sz="4800" dirty="0"/>
          </a:p>
        </p:txBody>
      </p:sp>
      <p:sp>
        <p:nvSpPr>
          <p:cNvPr id="12" name="Text 10"/>
          <p:cNvSpPr/>
          <p:nvPr/>
        </p:nvSpPr>
        <p:spPr>
          <a:xfrm>
            <a:off x="12480251" y="4537710"/>
            <a:ext cx="4758226" cy="342900"/>
          </a:xfrm>
          <a:prstGeom prst="rect">
            <a:avLst/>
          </a:prstGeom>
          <a:noFill/>
          <a:ln/>
        </p:spPr>
        <p:txBody>
          <a:bodyPr wrap="square" lIns="25400" tIns="25400" rIns="25400" bIns="25400" rtlCol="0" anchor="t">
            <a:normAutofit/>
          </a:bodyPr>
          <a:lstStyle/>
          <a:p>
            <a:pPr algn="l" indent="0" marL="0">
              <a:buNone/>
            </a:pPr>
            <a:r>
              <a:rPr lang="en-US" sz="2100" dirty="0">
                <a:solidFill>
                  <a:srgbClr val="3C463F"/>
                </a:solidFill>
                <a:latin typeface="Arial" pitchFamily="34" charset="0"/>
                <a:ea typeface="Arial" pitchFamily="34" charset="-122"/>
                <a:cs typeface="Arial" pitchFamily="34" charset="-120"/>
              </a:rPr>
              <a:t>ivmeölçer örnekleme hızı</a:t>
            </a:r>
            <a:endParaRPr lang="en-US" sz="2100" dirty="0"/>
          </a:p>
        </p:txBody>
      </p:sp>
      <p:sp>
        <p:nvSpPr>
          <p:cNvPr id="13" name="Shape 11"/>
          <p:cNvSpPr/>
          <p:nvPr/>
        </p:nvSpPr>
        <p:spPr>
          <a:xfrm>
            <a:off x="1047750" y="5543550"/>
            <a:ext cx="5194221" cy="1905000"/>
          </a:xfrm>
          <a:prstGeom prst="roundRect">
            <a:avLst>
              <a:gd name="adj" fmla="val 4000"/>
            </a:avLst>
          </a:prstGeom>
          <a:ln w="15240">
            <a:solidFill>
              <a:srgbClr val="D8E2DA"/>
            </a:solidFill>
            <a:prstDash val="solid"/>
          </a:ln>
        </p:spPr>
      </p:sp>
      <p:sp>
        <p:nvSpPr>
          <p:cNvPr id="14" name="Text 12"/>
          <p:cNvSpPr/>
          <p:nvPr/>
        </p:nvSpPr>
        <p:spPr>
          <a:xfrm>
            <a:off x="1482090" y="5939790"/>
            <a:ext cx="4758095" cy="731520"/>
          </a:xfrm>
          <a:prstGeom prst="rect">
            <a:avLst/>
          </a:prstGeom>
          <a:noFill/>
          <a:ln/>
        </p:spPr>
        <p:txBody>
          <a:bodyPr wrap="square" lIns="25400" tIns="25400" rIns="25400" bIns="25400" rtlCol="0" anchor="t">
            <a:normAutofit/>
          </a:bodyPr>
          <a:lstStyle/>
          <a:p>
            <a:pPr algn="l" indent="0" marL="0">
              <a:buNone/>
            </a:pPr>
            <a:r>
              <a:rPr lang="en-US" sz="4800" b="1" dirty="0">
                <a:solidFill>
                  <a:srgbClr val="0F6B33"/>
                </a:solidFill>
                <a:latin typeface="Courier New" pitchFamily="34" charset="0"/>
                <a:ea typeface="Courier New" pitchFamily="34" charset="-122"/>
                <a:cs typeface="Courier New" pitchFamily="34" charset="-120"/>
              </a:rPr>
              <a:t>3 test</a:t>
            </a:r>
            <a:endParaRPr lang="en-US" sz="4800" dirty="0"/>
          </a:p>
        </p:txBody>
      </p:sp>
      <p:sp>
        <p:nvSpPr>
          <p:cNvPr id="15" name="Text 13"/>
          <p:cNvSpPr/>
          <p:nvPr/>
        </p:nvSpPr>
        <p:spPr>
          <a:xfrm>
            <a:off x="1482090" y="6747510"/>
            <a:ext cx="4758095" cy="342900"/>
          </a:xfrm>
          <a:prstGeom prst="rect">
            <a:avLst/>
          </a:prstGeom>
          <a:noFill/>
          <a:ln/>
        </p:spPr>
        <p:txBody>
          <a:bodyPr wrap="square" lIns="25400" tIns="25400" rIns="25400" bIns="25400" rtlCol="0" anchor="t">
            <a:normAutofit/>
          </a:bodyPr>
          <a:lstStyle/>
          <a:p>
            <a:pPr algn="l" indent="0" marL="0">
              <a:buNone/>
            </a:pPr>
            <a:r>
              <a:rPr lang="en-US" sz="2100" dirty="0">
                <a:solidFill>
                  <a:srgbClr val="3C463F"/>
                </a:solidFill>
                <a:latin typeface="Arial" pitchFamily="34" charset="0"/>
                <a:ea typeface="Arial" pitchFamily="34" charset="-122"/>
                <a:cs typeface="Arial" pitchFamily="34" charset="-120"/>
              </a:rPr>
              <a:t>run-to-failure koşusu</a:t>
            </a:r>
            <a:endParaRPr lang="en-US" sz="2100" dirty="0"/>
          </a:p>
        </p:txBody>
      </p:sp>
      <p:sp>
        <p:nvSpPr>
          <p:cNvPr id="16" name="Shape 14"/>
          <p:cNvSpPr/>
          <p:nvPr/>
        </p:nvSpPr>
        <p:spPr>
          <a:xfrm>
            <a:off x="6546771" y="5543550"/>
            <a:ext cx="5194340" cy="1905000"/>
          </a:xfrm>
          <a:prstGeom prst="roundRect">
            <a:avLst>
              <a:gd name="adj" fmla="val 4000"/>
            </a:avLst>
          </a:prstGeom>
          <a:ln w="15240">
            <a:solidFill>
              <a:srgbClr val="D8E2DA"/>
            </a:solidFill>
            <a:prstDash val="solid"/>
          </a:ln>
        </p:spPr>
      </p:sp>
      <p:sp>
        <p:nvSpPr>
          <p:cNvPr id="17" name="Text 15"/>
          <p:cNvSpPr/>
          <p:nvPr/>
        </p:nvSpPr>
        <p:spPr>
          <a:xfrm>
            <a:off x="6981111" y="5939790"/>
            <a:ext cx="4758226" cy="731520"/>
          </a:xfrm>
          <a:prstGeom prst="rect">
            <a:avLst/>
          </a:prstGeom>
          <a:noFill/>
          <a:ln/>
        </p:spPr>
        <p:txBody>
          <a:bodyPr wrap="square" lIns="25400" tIns="25400" rIns="25400" bIns="25400" rtlCol="0" anchor="t">
            <a:normAutofit/>
          </a:bodyPr>
          <a:lstStyle/>
          <a:p>
            <a:pPr algn="l" indent="0" marL="0">
              <a:buNone/>
            </a:pPr>
            <a:r>
              <a:rPr lang="en-US" sz="4800" b="1" dirty="0">
                <a:solidFill>
                  <a:srgbClr val="0F6B33"/>
                </a:solidFill>
                <a:latin typeface="Courier New" pitchFamily="34" charset="0"/>
                <a:ea typeface="Courier New" pitchFamily="34" charset="-122"/>
                <a:cs typeface="Courier New" pitchFamily="34" charset="-120"/>
              </a:rPr>
              <a:t>~9.500</a:t>
            </a:r>
            <a:endParaRPr lang="en-US" sz="4800" dirty="0"/>
          </a:p>
        </p:txBody>
      </p:sp>
      <p:sp>
        <p:nvSpPr>
          <p:cNvPr id="18" name="Text 16"/>
          <p:cNvSpPr/>
          <p:nvPr/>
        </p:nvSpPr>
        <p:spPr>
          <a:xfrm>
            <a:off x="6981111" y="6747510"/>
            <a:ext cx="4758226" cy="342900"/>
          </a:xfrm>
          <a:prstGeom prst="rect">
            <a:avLst/>
          </a:prstGeom>
          <a:noFill/>
          <a:ln/>
        </p:spPr>
        <p:txBody>
          <a:bodyPr wrap="square" lIns="25400" tIns="25400" rIns="25400" bIns="25400" rtlCol="0" anchor="t">
            <a:normAutofit/>
          </a:bodyPr>
          <a:lstStyle/>
          <a:p>
            <a:pPr algn="l" indent="0" marL="0">
              <a:buNone/>
            </a:pPr>
            <a:r>
              <a:rPr lang="en-US" sz="2100" dirty="0">
                <a:solidFill>
                  <a:srgbClr val="3C463F"/>
                </a:solidFill>
                <a:latin typeface="Arial" pitchFamily="34" charset="0"/>
                <a:ea typeface="Arial" pitchFamily="34" charset="-122"/>
                <a:cs typeface="Arial" pitchFamily="34" charset="-120"/>
              </a:rPr>
              <a:t>birer saniyelik titreşim kaydı</a:t>
            </a:r>
            <a:endParaRPr lang="en-US" sz="2100" dirty="0"/>
          </a:p>
        </p:txBody>
      </p:sp>
      <p:sp>
        <p:nvSpPr>
          <p:cNvPr id="19" name="Shape 17"/>
          <p:cNvSpPr/>
          <p:nvPr/>
        </p:nvSpPr>
        <p:spPr>
          <a:xfrm>
            <a:off x="12045910" y="5543550"/>
            <a:ext cx="5194340" cy="1905000"/>
          </a:xfrm>
          <a:prstGeom prst="roundRect">
            <a:avLst>
              <a:gd name="adj" fmla="val 4000"/>
            </a:avLst>
          </a:prstGeom>
          <a:ln w="15240">
            <a:solidFill>
              <a:srgbClr val="D8E2DA"/>
            </a:solidFill>
            <a:prstDash val="solid"/>
          </a:ln>
        </p:spPr>
      </p:sp>
      <p:sp>
        <p:nvSpPr>
          <p:cNvPr id="20" name="Text 18"/>
          <p:cNvSpPr/>
          <p:nvPr/>
        </p:nvSpPr>
        <p:spPr>
          <a:xfrm>
            <a:off x="12480251" y="5939790"/>
            <a:ext cx="4758226" cy="731520"/>
          </a:xfrm>
          <a:prstGeom prst="rect">
            <a:avLst/>
          </a:prstGeom>
          <a:noFill/>
          <a:ln/>
        </p:spPr>
        <p:txBody>
          <a:bodyPr wrap="square" lIns="25400" tIns="25400" rIns="25400" bIns="25400" rtlCol="0" anchor="t">
            <a:normAutofit/>
          </a:bodyPr>
          <a:lstStyle/>
          <a:p>
            <a:pPr algn="l" indent="0" marL="0">
              <a:buNone/>
            </a:pPr>
            <a:r>
              <a:rPr lang="en-US" sz="4800" b="1" dirty="0">
                <a:solidFill>
                  <a:srgbClr val="0F6B33"/>
                </a:solidFill>
                <a:latin typeface="Courier New" pitchFamily="34" charset="0"/>
                <a:ea typeface="Courier New" pitchFamily="34" charset="-122"/>
                <a:cs typeface="Courier New" pitchFamily="34" charset="-120"/>
              </a:rPr>
              <a:t>~200M</a:t>
            </a:r>
            <a:endParaRPr lang="en-US" sz="4800" dirty="0"/>
          </a:p>
        </p:txBody>
      </p:sp>
      <p:sp>
        <p:nvSpPr>
          <p:cNvPr id="21" name="Text 19"/>
          <p:cNvSpPr/>
          <p:nvPr/>
        </p:nvSpPr>
        <p:spPr>
          <a:xfrm>
            <a:off x="12480251" y="6747510"/>
            <a:ext cx="4758226" cy="342900"/>
          </a:xfrm>
          <a:prstGeom prst="rect">
            <a:avLst/>
          </a:prstGeom>
          <a:noFill/>
          <a:ln/>
        </p:spPr>
        <p:txBody>
          <a:bodyPr wrap="square" lIns="25400" tIns="25400" rIns="25400" bIns="25400" rtlCol="0" anchor="t">
            <a:normAutofit/>
          </a:bodyPr>
          <a:lstStyle/>
          <a:p>
            <a:pPr algn="l" indent="0" marL="0">
              <a:buNone/>
            </a:pPr>
            <a:r>
              <a:rPr lang="en-US" sz="2100" dirty="0">
                <a:solidFill>
                  <a:srgbClr val="3C463F"/>
                </a:solidFill>
                <a:latin typeface="Arial" pitchFamily="34" charset="0"/>
                <a:ea typeface="Arial" pitchFamily="34" charset="-122"/>
                <a:cs typeface="Arial" pitchFamily="34" charset="-120"/>
              </a:rPr>
              <a:t>toplam veri noktası</a:t>
            </a:r>
            <a:endParaRPr lang="en-US" sz="2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AFBF9"/>
        </a:solidFill>
      </p:bgPr>
    </p:bg>
    <p:spTree>
      <p:nvGrpSpPr>
        <p:cNvPr id="1" name=""/>
        <p:cNvGrpSpPr/>
        <p:nvPr/>
      </p:nvGrpSpPr>
      <p:grpSpPr>
        <a:xfrm>
          <a:off x="0" y="0"/>
          <a:ext cx="0" cy="0"/>
          <a:chOff x="0" y="0"/>
          <a:chExt cx="0" cy="0"/>
        </a:xfrm>
      </p:grpSpPr>
      <p:sp>
        <p:nvSpPr>
          <p:cNvPr id="2" name="Text 0"/>
          <p:cNvSpPr/>
          <p:nvPr/>
        </p:nvSpPr>
        <p:spPr>
          <a:xfrm>
            <a:off x="1047750" y="960120"/>
            <a:ext cx="1844433" cy="320040"/>
          </a:xfrm>
          <a:prstGeom prst="rect">
            <a:avLst/>
          </a:prstGeom>
          <a:noFill/>
          <a:ln/>
        </p:spPr>
        <p:txBody>
          <a:bodyPr wrap="square" lIns="25400" tIns="25400" rIns="25400" bIns="25400" rtlCol="0" anchor="t">
            <a:normAutofit/>
          </a:bodyPr>
          <a:lstStyle/>
          <a:p>
            <a:pPr algn="l" indent="0" marL="0">
              <a:buNone/>
            </a:pPr>
            <a:r>
              <a:rPr lang="en-US" sz="1950" b="1" spc="150" kern="0" dirty="0">
                <a:solidFill>
                  <a:srgbClr val="0F6B33"/>
                </a:solidFill>
                <a:latin typeface="Courier New" pitchFamily="34" charset="0"/>
                <a:ea typeface="Courier New" pitchFamily="34" charset="-122"/>
                <a:cs typeface="Courier New" pitchFamily="34" charset="-120"/>
              </a:rPr>
              <a:t>YÖNTEM 1/3</a:t>
            </a:r>
            <a:endParaRPr lang="en-US" sz="1950" dirty="0"/>
          </a:p>
        </p:txBody>
      </p:sp>
      <p:sp>
        <p:nvSpPr>
          <p:cNvPr id="3" name="Text 1"/>
          <p:cNvSpPr/>
          <p:nvPr/>
        </p:nvSpPr>
        <p:spPr>
          <a:xfrm>
            <a:off x="2953107" y="914400"/>
            <a:ext cx="2942082" cy="358140"/>
          </a:xfrm>
          <a:prstGeom prst="rect">
            <a:avLst/>
          </a:prstGeom>
          <a:noFill/>
          <a:ln/>
        </p:spPr>
        <p:txBody>
          <a:bodyPr wrap="square" lIns="25400" tIns="25400" rIns="25400" bIns="25400" rtlCol="0" anchor="t">
            <a:normAutofit/>
          </a:bodyPr>
          <a:lstStyle/>
          <a:p>
            <a:pPr algn="l" indent="0" marL="0">
              <a:buNone/>
            </a:pPr>
            <a:r>
              <a:rPr lang="en-US" sz="1950" dirty="0">
                <a:solidFill>
                  <a:srgbClr val="8A988D"/>
                </a:solidFill>
                <a:latin typeface="Courier New" pitchFamily="34" charset="0"/>
                <a:ea typeface="Courier New" pitchFamily="34" charset="-122"/>
                <a:cs typeface="Courier New" pitchFamily="34" charset="-120"/>
              </a:rPr>
              <a:t>feature extraction</a:t>
            </a:r>
            <a:endParaRPr lang="en-US" sz="1950" dirty="0"/>
          </a:p>
        </p:txBody>
      </p:sp>
      <p:sp>
        <p:nvSpPr>
          <p:cNvPr id="4" name="Text 2"/>
          <p:cNvSpPr/>
          <p:nvPr/>
        </p:nvSpPr>
        <p:spPr>
          <a:xfrm>
            <a:off x="1047750" y="1432560"/>
            <a:ext cx="15697200" cy="1352550"/>
          </a:xfrm>
          <a:prstGeom prst="rect">
            <a:avLst/>
          </a:prstGeom>
          <a:noFill/>
          <a:ln/>
        </p:spPr>
        <p:txBody>
          <a:bodyPr wrap="square" lIns="25400" tIns="25400" rIns="25400" bIns="25400" rtlCol="0" anchor="t">
            <a:normAutofit/>
          </a:bodyPr>
          <a:lstStyle/>
          <a:p>
            <a:pPr algn="l" indent="0" marL="0">
              <a:lnSpc>
                <a:spcPct val="100291"/>
              </a:lnSpc>
              <a:buNone/>
            </a:pPr>
            <a:r>
              <a:rPr lang="en-US" sz="4500" b="1" dirty="0">
                <a:solidFill>
                  <a:srgbClr val="131712"/>
                </a:solidFill>
                <a:latin typeface="Arial" pitchFamily="34" charset="0"/>
                <a:ea typeface="Arial" pitchFamily="34" charset="-122"/>
                <a:cs typeface="Arial" pitchFamily="34" charset="-120"/>
              </a:rPr>
              <a:t>Her bir saniyelik kayıt dört fiziksel sağlık göstergesine indirgendi</a:t>
            </a:r>
            <a:endParaRPr lang="en-US" sz="4500" dirty="0"/>
          </a:p>
        </p:txBody>
      </p:sp>
      <p:sp>
        <p:nvSpPr>
          <p:cNvPr id="5" name="Shape 3"/>
          <p:cNvSpPr/>
          <p:nvPr/>
        </p:nvSpPr>
        <p:spPr>
          <a:xfrm>
            <a:off x="1047750" y="3432810"/>
            <a:ext cx="3819525" cy="2964180"/>
          </a:xfrm>
          <a:prstGeom prst="roundRect">
            <a:avLst>
              <a:gd name="adj" fmla="val 2571"/>
            </a:avLst>
          </a:prstGeom>
          <a:solidFill>
            <a:srgbClr val="EEF3EF"/>
          </a:solidFill>
          <a:ln/>
        </p:spPr>
      </p:sp>
      <p:sp>
        <p:nvSpPr>
          <p:cNvPr id="6" name="Text 4"/>
          <p:cNvSpPr/>
          <p:nvPr/>
        </p:nvSpPr>
        <p:spPr>
          <a:xfrm>
            <a:off x="1428750" y="3851910"/>
            <a:ext cx="3363278" cy="426720"/>
          </a:xfrm>
          <a:prstGeom prst="rect">
            <a:avLst/>
          </a:prstGeom>
          <a:noFill/>
          <a:ln/>
        </p:spPr>
        <p:txBody>
          <a:bodyPr wrap="square" lIns="25400" tIns="25400" rIns="25400" bIns="25400" rtlCol="0" anchor="t">
            <a:normAutofit/>
          </a:bodyPr>
          <a:lstStyle/>
          <a:p>
            <a:pPr algn="l" indent="0" marL="0">
              <a:buNone/>
            </a:pPr>
            <a:r>
              <a:rPr lang="en-US" sz="2700" b="1" dirty="0">
                <a:solidFill>
                  <a:srgbClr val="0F6B33"/>
                </a:solidFill>
                <a:latin typeface="Courier New" pitchFamily="34" charset="0"/>
                <a:ea typeface="Courier New" pitchFamily="34" charset="-122"/>
                <a:cs typeface="Courier New" pitchFamily="34" charset="-120"/>
              </a:rPr>
              <a:t>RMS</a:t>
            </a:r>
            <a:endParaRPr lang="en-US" sz="2700" dirty="0"/>
          </a:p>
        </p:txBody>
      </p:sp>
      <p:sp>
        <p:nvSpPr>
          <p:cNvPr id="7" name="Text 5"/>
          <p:cNvSpPr/>
          <p:nvPr/>
        </p:nvSpPr>
        <p:spPr>
          <a:xfrm>
            <a:off x="1428750" y="4431030"/>
            <a:ext cx="3149251" cy="811530"/>
          </a:xfrm>
          <a:prstGeom prst="rect">
            <a:avLst/>
          </a:prstGeom>
          <a:noFill/>
          <a:ln/>
        </p:spPr>
        <p:txBody>
          <a:bodyPr wrap="square" lIns="25400" tIns="25400" rIns="25400" bIns="25400" rtlCol="0" anchor="t">
            <a:normAutofit/>
          </a:bodyPr>
          <a:lstStyle/>
          <a:p>
            <a:pPr algn="l" indent="0" marL="0">
              <a:lnSpc>
                <a:spcPct val="126875"/>
              </a:lnSpc>
              <a:buNone/>
            </a:pPr>
            <a:r>
              <a:rPr lang="en-US" sz="2100" dirty="0">
                <a:solidFill>
                  <a:srgbClr val="131712"/>
                </a:solidFill>
                <a:latin typeface="Arial" pitchFamily="34" charset="0"/>
                <a:ea typeface="Arial" pitchFamily="34" charset="-122"/>
                <a:cs typeface="Arial" pitchFamily="34" charset="-120"/>
              </a:rPr>
              <a:t>Titreşim enerjisi — sinyalin genel şiddeti</a:t>
            </a:r>
            <a:endParaRPr lang="en-US" sz="2100" dirty="0"/>
          </a:p>
        </p:txBody>
      </p:sp>
      <p:sp>
        <p:nvSpPr>
          <p:cNvPr id="8" name="Shape 6"/>
          <p:cNvSpPr/>
          <p:nvPr/>
        </p:nvSpPr>
        <p:spPr>
          <a:xfrm>
            <a:off x="5172075" y="3432810"/>
            <a:ext cx="3819525" cy="2964180"/>
          </a:xfrm>
          <a:prstGeom prst="roundRect">
            <a:avLst>
              <a:gd name="adj" fmla="val 2571"/>
            </a:avLst>
          </a:prstGeom>
          <a:solidFill>
            <a:srgbClr val="0F6B33"/>
          </a:solidFill>
          <a:ln/>
        </p:spPr>
      </p:sp>
      <p:sp>
        <p:nvSpPr>
          <p:cNvPr id="9" name="Text 7"/>
          <p:cNvSpPr/>
          <p:nvPr/>
        </p:nvSpPr>
        <p:spPr>
          <a:xfrm>
            <a:off x="5553075" y="3851910"/>
            <a:ext cx="3363278" cy="426720"/>
          </a:xfrm>
          <a:prstGeom prst="rect">
            <a:avLst/>
          </a:prstGeom>
          <a:noFill/>
          <a:ln/>
        </p:spPr>
        <p:txBody>
          <a:bodyPr wrap="square" lIns="25400" tIns="25400" rIns="25400" bIns="25400" rtlCol="0" anchor="t">
            <a:normAutofit/>
          </a:bodyPr>
          <a:lstStyle/>
          <a:p>
            <a:pPr algn="l" indent="0" marL="0">
              <a:buNone/>
            </a:pPr>
            <a:r>
              <a:rPr lang="en-US" sz="2700" b="1" dirty="0">
                <a:solidFill>
                  <a:srgbClr val="9FE8B4"/>
                </a:solidFill>
                <a:latin typeface="Courier New" pitchFamily="34" charset="0"/>
                <a:ea typeface="Courier New" pitchFamily="34" charset="-122"/>
                <a:cs typeface="Courier New" pitchFamily="34" charset="-120"/>
              </a:rPr>
              <a:t>Kurtosis</a:t>
            </a:r>
            <a:endParaRPr lang="en-US" sz="2700" dirty="0"/>
          </a:p>
        </p:txBody>
      </p:sp>
      <p:sp>
        <p:nvSpPr>
          <p:cNvPr id="10" name="Text 8"/>
          <p:cNvSpPr/>
          <p:nvPr/>
        </p:nvSpPr>
        <p:spPr>
          <a:xfrm>
            <a:off x="5553075" y="4431030"/>
            <a:ext cx="3149251" cy="1584960"/>
          </a:xfrm>
          <a:prstGeom prst="rect">
            <a:avLst/>
          </a:prstGeom>
          <a:noFill/>
          <a:ln/>
        </p:spPr>
        <p:txBody>
          <a:bodyPr wrap="square" lIns="25400" tIns="25400" rIns="25400" bIns="25400" rtlCol="0" anchor="t">
            <a:normAutofit/>
          </a:bodyPr>
          <a:lstStyle/>
          <a:p>
            <a:pPr algn="l" indent="0" marL="0">
              <a:lnSpc>
                <a:spcPct val="126875"/>
              </a:lnSpc>
              <a:buNone/>
            </a:pPr>
            <a:r>
              <a:rPr lang="en-US" sz="2100" dirty="0">
                <a:solidFill>
                  <a:srgbClr val="F2F6F2"/>
                </a:solidFill>
                <a:latin typeface="Arial" pitchFamily="34" charset="0"/>
                <a:ea typeface="Arial" pitchFamily="34" charset="-122"/>
                <a:cs typeface="Arial" pitchFamily="34" charset="-120"/>
              </a:rPr>
              <a:t>Sivrilik. Sağlıklı Gauss sinyal = 3; kusurun darbeleri değeri yukarı iter — en erken uyarı</a:t>
            </a:r>
            <a:endParaRPr lang="en-US" sz="2100" dirty="0"/>
          </a:p>
        </p:txBody>
      </p:sp>
      <p:sp>
        <p:nvSpPr>
          <p:cNvPr id="11" name="Shape 9"/>
          <p:cNvSpPr/>
          <p:nvPr/>
        </p:nvSpPr>
        <p:spPr>
          <a:xfrm>
            <a:off x="9296400" y="3432810"/>
            <a:ext cx="3819525" cy="2964180"/>
          </a:xfrm>
          <a:prstGeom prst="roundRect">
            <a:avLst>
              <a:gd name="adj" fmla="val 2571"/>
            </a:avLst>
          </a:prstGeom>
          <a:solidFill>
            <a:srgbClr val="EEF3EF"/>
          </a:solidFill>
          <a:ln/>
        </p:spPr>
      </p:sp>
      <p:sp>
        <p:nvSpPr>
          <p:cNvPr id="12" name="Text 10"/>
          <p:cNvSpPr/>
          <p:nvPr/>
        </p:nvSpPr>
        <p:spPr>
          <a:xfrm>
            <a:off x="9677400" y="3851910"/>
            <a:ext cx="3363278" cy="426720"/>
          </a:xfrm>
          <a:prstGeom prst="rect">
            <a:avLst/>
          </a:prstGeom>
          <a:noFill/>
          <a:ln/>
        </p:spPr>
        <p:txBody>
          <a:bodyPr wrap="square" lIns="25400" tIns="25400" rIns="25400" bIns="25400" rtlCol="0" anchor="t">
            <a:normAutofit/>
          </a:bodyPr>
          <a:lstStyle/>
          <a:p>
            <a:pPr algn="l" indent="0" marL="0">
              <a:buNone/>
            </a:pPr>
            <a:r>
              <a:rPr lang="en-US" sz="2700" b="1" dirty="0">
                <a:solidFill>
                  <a:srgbClr val="0F6B33"/>
                </a:solidFill>
                <a:latin typeface="Courier New" pitchFamily="34" charset="0"/>
                <a:ea typeface="Courier New" pitchFamily="34" charset="-122"/>
                <a:cs typeface="Courier New" pitchFamily="34" charset="-120"/>
              </a:rPr>
              <a:t>Peak</a:t>
            </a:r>
            <a:endParaRPr lang="en-US" sz="2700" dirty="0"/>
          </a:p>
        </p:txBody>
      </p:sp>
      <p:sp>
        <p:nvSpPr>
          <p:cNvPr id="13" name="Text 11"/>
          <p:cNvSpPr/>
          <p:nvPr/>
        </p:nvSpPr>
        <p:spPr>
          <a:xfrm>
            <a:off x="9677400" y="4431030"/>
            <a:ext cx="3149251" cy="811530"/>
          </a:xfrm>
          <a:prstGeom prst="rect">
            <a:avLst/>
          </a:prstGeom>
          <a:noFill/>
          <a:ln/>
        </p:spPr>
        <p:txBody>
          <a:bodyPr wrap="square" lIns="25400" tIns="25400" rIns="25400" bIns="25400" rtlCol="0" anchor="t">
            <a:normAutofit/>
          </a:bodyPr>
          <a:lstStyle/>
          <a:p>
            <a:pPr algn="l" indent="0" marL="0">
              <a:lnSpc>
                <a:spcPct val="126875"/>
              </a:lnSpc>
              <a:buNone/>
            </a:pPr>
            <a:r>
              <a:rPr lang="en-US" sz="2100" dirty="0">
                <a:solidFill>
                  <a:srgbClr val="131712"/>
                </a:solidFill>
                <a:latin typeface="Arial" pitchFamily="34" charset="0"/>
                <a:ea typeface="Arial" pitchFamily="34" charset="-122"/>
                <a:cs typeface="Arial" pitchFamily="34" charset="-120"/>
              </a:rPr>
              <a:t>Bir saniyedeki en büyük tekil genlik</a:t>
            </a:r>
            <a:endParaRPr lang="en-US" sz="2100" dirty="0"/>
          </a:p>
        </p:txBody>
      </p:sp>
      <p:sp>
        <p:nvSpPr>
          <p:cNvPr id="14" name="Shape 12"/>
          <p:cNvSpPr/>
          <p:nvPr/>
        </p:nvSpPr>
        <p:spPr>
          <a:xfrm>
            <a:off x="13420725" y="3432810"/>
            <a:ext cx="3819525" cy="2964180"/>
          </a:xfrm>
          <a:prstGeom prst="roundRect">
            <a:avLst>
              <a:gd name="adj" fmla="val 2571"/>
            </a:avLst>
          </a:prstGeom>
          <a:solidFill>
            <a:srgbClr val="EEF3EF"/>
          </a:solidFill>
          <a:ln/>
        </p:spPr>
      </p:sp>
      <p:sp>
        <p:nvSpPr>
          <p:cNvPr id="15" name="Text 13"/>
          <p:cNvSpPr/>
          <p:nvPr/>
        </p:nvSpPr>
        <p:spPr>
          <a:xfrm>
            <a:off x="13801725" y="3851910"/>
            <a:ext cx="3363278" cy="426720"/>
          </a:xfrm>
          <a:prstGeom prst="rect">
            <a:avLst/>
          </a:prstGeom>
          <a:noFill/>
          <a:ln/>
        </p:spPr>
        <p:txBody>
          <a:bodyPr wrap="square" lIns="25400" tIns="25400" rIns="25400" bIns="25400" rtlCol="0" anchor="t">
            <a:normAutofit/>
          </a:bodyPr>
          <a:lstStyle/>
          <a:p>
            <a:pPr algn="l" indent="0" marL="0">
              <a:buNone/>
            </a:pPr>
            <a:r>
              <a:rPr lang="en-US" sz="2700" b="1" dirty="0">
                <a:solidFill>
                  <a:srgbClr val="0F6B33"/>
                </a:solidFill>
                <a:latin typeface="Courier New" pitchFamily="34" charset="0"/>
                <a:ea typeface="Courier New" pitchFamily="34" charset="-122"/>
                <a:cs typeface="Courier New" pitchFamily="34" charset="-120"/>
              </a:rPr>
              <a:t>Crest factor</a:t>
            </a:r>
            <a:endParaRPr lang="en-US" sz="2700" dirty="0"/>
          </a:p>
        </p:txBody>
      </p:sp>
      <p:sp>
        <p:nvSpPr>
          <p:cNvPr id="16" name="Text 14"/>
          <p:cNvSpPr/>
          <p:nvPr/>
        </p:nvSpPr>
        <p:spPr>
          <a:xfrm>
            <a:off x="13801725" y="4431030"/>
            <a:ext cx="3149251" cy="811530"/>
          </a:xfrm>
          <a:prstGeom prst="rect">
            <a:avLst/>
          </a:prstGeom>
          <a:noFill/>
          <a:ln/>
        </p:spPr>
        <p:txBody>
          <a:bodyPr wrap="square" lIns="25400" tIns="25400" rIns="25400" bIns="25400" rtlCol="0" anchor="t">
            <a:normAutofit/>
          </a:bodyPr>
          <a:lstStyle/>
          <a:p>
            <a:pPr algn="l" indent="0" marL="0">
              <a:lnSpc>
                <a:spcPct val="126875"/>
              </a:lnSpc>
              <a:buNone/>
            </a:pPr>
            <a:r>
              <a:rPr lang="en-US" sz="2100" dirty="0">
                <a:solidFill>
                  <a:srgbClr val="131712"/>
                </a:solidFill>
                <a:latin typeface="Arial" pitchFamily="34" charset="0"/>
                <a:ea typeface="Arial" pitchFamily="34" charset="-122"/>
                <a:cs typeface="Arial" pitchFamily="34" charset="-120"/>
              </a:rPr>
              <a:t>Peak / RMS — darbelerin enerjiye oranı</a:t>
            </a:r>
            <a:endParaRPr lang="en-US" sz="2100" dirty="0"/>
          </a:p>
        </p:txBody>
      </p:sp>
      <p:sp>
        <p:nvSpPr>
          <p:cNvPr id="17" name="Text 15"/>
          <p:cNvSpPr/>
          <p:nvPr/>
        </p:nvSpPr>
        <p:spPr>
          <a:xfrm>
            <a:off x="1047750" y="7006590"/>
            <a:ext cx="17811750" cy="466725"/>
          </a:xfrm>
          <a:prstGeom prst="rect">
            <a:avLst/>
          </a:prstGeom>
          <a:noFill/>
          <a:ln/>
        </p:spPr>
        <p:txBody>
          <a:bodyPr wrap="square" lIns="25400" tIns="25400" rIns="25400" bIns="25400" rtlCol="0" anchor="t">
            <a:normAutofit/>
          </a:bodyPr>
          <a:lstStyle/>
          <a:p>
            <a:pPr algn="l" indent="0" marL="0">
              <a:lnSpc>
                <a:spcPct val="130814"/>
              </a:lnSpc>
              <a:buNone/>
            </a:pPr>
            <a:r>
              <a:rPr lang="en-US" sz="2250" dirty="0">
                <a:solidFill>
                  <a:srgbClr val="3C463F"/>
                </a:solidFill>
                <a:latin typeface="Arial" pitchFamily="34" charset="0"/>
                <a:ea typeface="Arial" pitchFamily="34" charset="-122"/>
                <a:cs typeface="Arial" pitchFamily="34" charset="-120"/>
              </a:rPr>
              <a:t>20.480 ham nokta → 4 sayı. Sinyal kaybolmuyor; fiziği kalıyor.</a:t>
            </a:r>
            <a:endParaRPr lang="en-US" sz="22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AFBF9"/>
        </a:solidFill>
      </p:bgPr>
    </p:bg>
    <p:spTree>
      <p:nvGrpSpPr>
        <p:cNvPr id="1" name=""/>
        <p:cNvGrpSpPr/>
        <p:nvPr/>
      </p:nvGrpSpPr>
      <p:grpSpPr>
        <a:xfrm>
          <a:off x="0" y="0"/>
          <a:ext cx="0" cy="0"/>
          <a:chOff x="0" y="0"/>
          <a:chExt cx="0" cy="0"/>
        </a:xfrm>
      </p:grpSpPr>
      <p:sp>
        <p:nvSpPr>
          <p:cNvPr id="2" name="Text 0"/>
          <p:cNvSpPr/>
          <p:nvPr/>
        </p:nvSpPr>
        <p:spPr>
          <a:xfrm>
            <a:off x="1047750" y="762000"/>
            <a:ext cx="17811750" cy="651510"/>
          </a:xfrm>
          <a:prstGeom prst="rect">
            <a:avLst/>
          </a:prstGeom>
          <a:noFill/>
          <a:ln/>
        </p:spPr>
        <p:txBody>
          <a:bodyPr wrap="square" lIns="25400" tIns="25400" rIns="25400" bIns="25400" rtlCol="0" anchor="t">
            <a:normAutofit/>
          </a:bodyPr>
          <a:lstStyle/>
          <a:p>
            <a:pPr algn="l" indent="0" marL="0">
              <a:lnSpc>
                <a:spcPct val="100625"/>
              </a:lnSpc>
              <a:buNone/>
            </a:pPr>
            <a:r>
              <a:rPr lang="en-US" sz="4200" b="1" dirty="0">
                <a:solidFill>
                  <a:srgbClr val="131712"/>
                </a:solidFill>
                <a:latin typeface="Arial" pitchFamily="34" charset="0"/>
                <a:ea typeface="Arial" pitchFamily="34" charset="-122"/>
                <a:cs typeface="Arial" pitchFamily="34" charset="-120"/>
              </a:rPr>
              <a:t>Test 1: otuz gün sessizlik, sonra iki rulman birden yükselişte</a:t>
            </a:r>
            <a:endParaRPr lang="en-US" sz="4200" dirty="0"/>
          </a:p>
        </p:txBody>
      </p:sp>
      <p:pic>
        <p:nvPicPr>
          <p:cNvPr id="3" name="Image 0" descr="preencoded.png">    </p:cNvPr>
          <p:cNvPicPr>
            <a:picLocks noChangeAspect="1"/>
          </p:cNvPicPr>
          <p:nvPr/>
        </p:nvPicPr>
        <p:blipFill>
          <a:blip r:embed="rId1"/>
          <a:srcRect l="0" r="0" t="0" b="-17384"/>
          <a:stretch/>
        </p:blipFill>
        <p:spPr>
          <a:xfrm>
            <a:off x="1047750" y="1642110"/>
            <a:ext cx="10552866" cy="7882890"/>
          </a:xfrm>
          <a:prstGeom prst="rect">
            <a:avLst/>
          </a:prstGeom>
        </p:spPr>
      </p:pic>
      <p:sp>
        <p:nvSpPr>
          <p:cNvPr id="4" name="Text 1"/>
          <p:cNvSpPr/>
          <p:nvPr/>
        </p:nvSpPr>
        <p:spPr>
          <a:xfrm>
            <a:off x="12134016" y="2766060"/>
            <a:ext cx="5259421" cy="809625"/>
          </a:xfrm>
          <a:prstGeom prst="rect">
            <a:avLst/>
          </a:prstGeom>
          <a:noFill/>
          <a:ln/>
        </p:spPr>
        <p:txBody>
          <a:bodyPr wrap="square" lIns="25400" tIns="25400" rIns="25400" bIns="25400" rtlCol="0" anchor="t">
            <a:normAutofit/>
          </a:bodyPr>
          <a:lstStyle/>
          <a:p>
            <a:pPr algn="l" indent="0" marL="0">
              <a:lnSpc>
                <a:spcPct val="129808"/>
              </a:lnSpc>
              <a:buNone/>
            </a:pPr>
            <a:r>
              <a:rPr lang="en-US" sz="2025" b="1" dirty="0">
                <a:solidFill>
                  <a:srgbClr val="131712"/>
                </a:solidFill>
                <a:latin typeface="Arial" pitchFamily="34" charset="0"/>
                <a:ea typeface="Arial" pitchFamily="34" charset="-122"/>
                <a:cs typeface="Arial" pitchFamily="34" charset="-120"/>
              </a:rPr>
              <a:t>Üst panel RMS, alt panel kurtosis </a:t>
            </a:r>
            <a:pPr algn="l" indent="0" marL="0">
              <a:lnSpc>
                <a:spcPct val="129808"/>
              </a:lnSpc>
              <a:buNone/>
            </a:pPr>
            <a:r>
              <a:rPr lang="en-US" sz="2025" dirty="0">
                <a:solidFill>
                  <a:srgbClr val="131712"/>
                </a:solidFill>
                <a:latin typeface="Arial" pitchFamily="34" charset="0"/>
                <a:ea typeface="Arial" pitchFamily="34" charset="-122"/>
                <a:cs typeface="Arial" pitchFamily="34" charset="-120"/>
              </a:rPr>
              <a:t>— aynı mildeki dört rulman, 34,5 gün.</a:t>
            </a:r>
            <a:endParaRPr lang="en-US" sz="2025" dirty="0"/>
          </a:p>
        </p:txBody>
      </p:sp>
      <p:sp>
        <p:nvSpPr>
          <p:cNvPr id="5" name="Text 2"/>
          <p:cNvSpPr/>
          <p:nvPr/>
        </p:nvSpPr>
        <p:spPr>
          <a:xfrm>
            <a:off x="12134016" y="3842385"/>
            <a:ext cx="5259421" cy="1195388"/>
          </a:xfrm>
          <a:prstGeom prst="rect">
            <a:avLst/>
          </a:prstGeom>
          <a:noFill/>
          <a:ln/>
        </p:spPr>
        <p:txBody>
          <a:bodyPr wrap="square" lIns="25400" tIns="25400" rIns="25400" bIns="25400" rtlCol="0" anchor="t">
            <a:normAutofit/>
          </a:bodyPr>
          <a:lstStyle/>
          <a:p>
            <a:pPr algn="l" indent="0" marL="0">
              <a:lnSpc>
                <a:spcPct val="129808"/>
              </a:lnSpc>
              <a:buNone/>
            </a:pPr>
            <a:r>
              <a:rPr lang="en-US" sz="2025" dirty="0">
                <a:solidFill>
                  <a:srgbClr val="131712"/>
                </a:solidFill>
                <a:latin typeface="Arial" pitchFamily="34" charset="0"/>
                <a:ea typeface="Arial" pitchFamily="34" charset="-122"/>
                <a:cs typeface="Arial" pitchFamily="34" charset="-120"/>
              </a:rPr>
              <a:t>Rulman 1 ve 2 baştan sona düz. </a:t>
            </a:r>
            <a:pPr algn="l" indent="0" marL="0">
              <a:lnSpc>
                <a:spcPct val="129808"/>
              </a:lnSpc>
              <a:buNone/>
            </a:pPr>
            <a:r>
              <a:rPr lang="en-US" sz="2025" b="1" dirty="0">
                <a:solidFill>
                  <a:srgbClr val="C0392B"/>
                </a:solidFill>
                <a:latin typeface="Arial" pitchFamily="34" charset="0"/>
                <a:ea typeface="Arial" pitchFamily="34" charset="-122"/>
                <a:cs typeface="Arial" pitchFamily="34" charset="-120"/>
              </a:rPr>
              <a:t>Rulman 4 </a:t>
            </a:r>
            <a:pPr algn="l" indent="0" marL="0">
              <a:lnSpc>
                <a:spcPct val="129808"/>
              </a:lnSpc>
              <a:buNone/>
            </a:pPr>
            <a:r>
              <a:rPr lang="en-US" sz="2025" dirty="0">
                <a:solidFill>
                  <a:srgbClr val="131712"/>
                </a:solidFill>
                <a:latin typeface="Arial" pitchFamily="34" charset="0"/>
                <a:ea typeface="Arial" pitchFamily="34" charset="-122"/>
                <a:cs typeface="Arial" pitchFamily="34" charset="-120"/>
              </a:rPr>
              <a:t>~27. günde tırmanışa geçiyor; </a:t>
            </a:r>
            <a:pPr algn="l" indent="0" marL="0">
              <a:lnSpc>
                <a:spcPct val="129808"/>
              </a:lnSpc>
              <a:buNone/>
            </a:pPr>
            <a:r>
              <a:rPr lang="en-US" sz="2025" b="1" dirty="0">
                <a:solidFill>
                  <a:srgbClr val="1E8449"/>
                </a:solidFill>
                <a:latin typeface="Arial" pitchFamily="34" charset="0"/>
                <a:ea typeface="Arial" pitchFamily="34" charset="-122"/>
                <a:cs typeface="Arial" pitchFamily="34" charset="-120"/>
              </a:rPr>
              <a:t>rulman 3 </a:t>
            </a:r>
            <a:pPr algn="l" indent="0" marL="0">
              <a:lnSpc>
                <a:spcPct val="129808"/>
              </a:lnSpc>
              <a:buNone/>
            </a:pPr>
            <a:r>
              <a:rPr lang="en-US" sz="2025" dirty="0">
                <a:solidFill>
                  <a:srgbClr val="131712"/>
                </a:solidFill>
                <a:latin typeface="Arial" pitchFamily="34" charset="0"/>
                <a:ea typeface="Arial" pitchFamily="34" charset="-122"/>
                <a:cs typeface="Arial" pitchFamily="34" charset="-120"/>
              </a:rPr>
              <a:t>son günlerde fırlıyor.</a:t>
            </a:r>
            <a:endParaRPr lang="en-US" sz="2025" dirty="0"/>
          </a:p>
        </p:txBody>
      </p:sp>
      <p:sp>
        <p:nvSpPr>
          <p:cNvPr id="6" name="Text 3"/>
          <p:cNvSpPr/>
          <p:nvPr/>
        </p:nvSpPr>
        <p:spPr>
          <a:xfrm>
            <a:off x="12134016" y="5304473"/>
            <a:ext cx="5259421" cy="1195388"/>
          </a:xfrm>
          <a:prstGeom prst="rect">
            <a:avLst/>
          </a:prstGeom>
          <a:noFill/>
          <a:ln/>
        </p:spPr>
        <p:txBody>
          <a:bodyPr wrap="square" lIns="25400" tIns="25400" rIns="25400" bIns="25400" rtlCol="0" anchor="t">
            <a:normAutofit/>
          </a:bodyPr>
          <a:lstStyle/>
          <a:p>
            <a:pPr algn="l" indent="0" marL="0">
              <a:lnSpc>
                <a:spcPct val="129808"/>
              </a:lnSpc>
              <a:buNone/>
            </a:pPr>
            <a:r>
              <a:rPr lang="en-US" sz="2025" dirty="0">
                <a:solidFill>
                  <a:srgbClr val="131712"/>
                </a:solidFill>
                <a:latin typeface="Arial" pitchFamily="34" charset="0"/>
                <a:ea typeface="Arial" pitchFamily="34" charset="-122"/>
                <a:cs typeface="Arial" pitchFamily="34" charset="-120"/>
              </a:rPr>
              <a:t>Kurtosis darbeleri RMS'ten önce konuşuyor: 28. günden itibaren 20–30'a varan sivri tepeler.</a:t>
            </a:r>
            <a:endParaRPr lang="en-US" sz="2025" dirty="0"/>
          </a:p>
        </p:txBody>
      </p:sp>
      <p:sp>
        <p:nvSpPr>
          <p:cNvPr id="7" name="Shape 4"/>
          <p:cNvSpPr/>
          <p:nvPr/>
        </p:nvSpPr>
        <p:spPr>
          <a:xfrm>
            <a:off x="12134016" y="6766560"/>
            <a:ext cx="5106234" cy="1634490"/>
          </a:xfrm>
          <a:prstGeom prst="roundRect">
            <a:avLst>
              <a:gd name="adj" fmla="val 4662"/>
            </a:avLst>
          </a:prstGeom>
          <a:solidFill>
            <a:srgbClr val="EEF3EF"/>
          </a:solidFill>
          <a:ln/>
        </p:spPr>
      </p:sp>
      <p:sp>
        <p:nvSpPr>
          <p:cNvPr id="8" name="Text 5"/>
          <p:cNvSpPr/>
          <p:nvPr/>
        </p:nvSpPr>
        <p:spPr>
          <a:xfrm>
            <a:off x="12438816" y="7033260"/>
            <a:ext cx="4946297" cy="350520"/>
          </a:xfrm>
          <a:prstGeom prst="rect">
            <a:avLst/>
          </a:prstGeom>
          <a:noFill/>
          <a:ln/>
        </p:spPr>
        <p:txBody>
          <a:bodyPr wrap="square" lIns="25400" tIns="25400" rIns="25400" bIns="25400" rtlCol="0" anchor="t">
            <a:normAutofit/>
          </a:bodyPr>
          <a:lstStyle/>
          <a:p>
            <a:pPr algn="l" indent="0" marL="0">
              <a:buNone/>
            </a:pPr>
            <a:r>
              <a:rPr lang="en-US" sz="1800" b="1" dirty="0">
                <a:solidFill>
                  <a:srgbClr val="0F6B33"/>
                </a:solidFill>
                <a:latin typeface="Courier New" pitchFamily="34" charset="0"/>
                <a:ea typeface="Courier New" pitchFamily="34" charset="-122"/>
                <a:cs typeface="Courier New" pitchFamily="34" charset="-120"/>
              </a:rPr>
              <a:t>SÖKÜM RAPORU ✓</a:t>
            </a:r>
            <a:endParaRPr lang="en-US" sz="1800" dirty="0"/>
          </a:p>
        </p:txBody>
      </p:sp>
      <p:sp>
        <p:nvSpPr>
          <p:cNvPr id="9" name="Text 6"/>
          <p:cNvSpPr/>
          <p:nvPr/>
        </p:nvSpPr>
        <p:spPr>
          <a:xfrm>
            <a:off x="12438816" y="7440930"/>
            <a:ext cx="4631532" cy="731520"/>
          </a:xfrm>
          <a:prstGeom prst="rect">
            <a:avLst/>
          </a:prstGeom>
          <a:noFill/>
          <a:ln/>
        </p:spPr>
        <p:txBody>
          <a:bodyPr wrap="square" lIns="25400" tIns="25400" rIns="25400" bIns="25400" rtlCol="0" anchor="t">
            <a:normAutofit/>
          </a:bodyPr>
          <a:lstStyle/>
          <a:p>
            <a:pPr algn="l" indent="0" marL="0">
              <a:lnSpc>
                <a:spcPct val="122973"/>
              </a:lnSpc>
              <a:buNone/>
            </a:pPr>
            <a:r>
              <a:rPr lang="en-US" sz="1950" dirty="0">
                <a:solidFill>
                  <a:srgbClr val="131712"/>
                </a:solidFill>
                <a:latin typeface="Arial" pitchFamily="34" charset="0"/>
                <a:ea typeface="Arial" pitchFamily="34" charset="-122"/>
                <a:cs typeface="Arial" pitchFamily="34" charset="-120"/>
              </a:rPr>
              <a:t>Rulman 3: inner race kusuru · Rulman 4: roller kusuru</a:t>
            </a:r>
            <a:endParaRPr lang="en-US" sz="1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AFBF9"/>
        </a:solidFill>
      </p:bgPr>
    </p:bg>
    <p:spTree>
      <p:nvGrpSpPr>
        <p:cNvPr id="1" name=""/>
        <p:cNvGrpSpPr/>
        <p:nvPr/>
      </p:nvGrpSpPr>
      <p:grpSpPr>
        <a:xfrm>
          <a:off x="0" y="0"/>
          <a:ext cx="0" cy="0"/>
          <a:chOff x="0" y="0"/>
          <a:chExt cx="0" cy="0"/>
        </a:xfrm>
      </p:grpSpPr>
      <p:sp>
        <p:nvSpPr>
          <p:cNvPr id="2" name="Text 0"/>
          <p:cNvSpPr/>
          <p:nvPr/>
        </p:nvSpPr>
        <p:spPr>
          <a:xfrm>
            <a:off x="1047750" y="762000"/>
            <a:ext cx="17811750" cy="651510"/>
          </a:xfrm>
          <a:prstGeom prst="rect">
            <a:avLst/>
          </a:prstGeom>
          <a:noFill/>
          <a:ln/>
        </p:spPr>
        <p:txBody>
          <a:bodyPr wrap="square" lIns="25400" tIns="25400" rIns="25400" bIns="25400" rtlCol="0" anchor="t">
            <a:normAutofit/>
          </a:bodyPr>
          <a:lstStyle/>
          <a:p>
            <a:pPr algn="l" indent="0" marL="0">
              <a:lnSpc>
                <a:spcPct val="100625"/>
              </a:lnSpc>
              <a:buNone/>
            </a:pPr>
            <a:r>
              <a:rPr lang="en-US" sz="4200" b="1" dirty="0">
                <a:solidFill>
                  <a:srgbClr val="131712"/>
                </a:solidFill>
                <a:latin typeface="Arial" pitchFamily="34" charset="0"/>
                <a:ea typeface="Arial" pitchFamily="34" charset="-122"/>
                <a:cs typeface="Arial" pitchFamily="34" charset="-120"/>
              </a:rPr>
              <a:t>Test 2: rulman 1'in eğrisi yedi günde koptu</a:t>
            </a:r>
            <a:endParaRPr lang="en-US" sz="4200" dirty="0"/>
          </a:p>
        </p:txBody>
      </p:sp>
      <p:pic>
        <p:nvPicPr>
          <p:cNvPr id="3" name="Image 0" descr="preencoded.png">    </p:cNvPr>
          <p:cNvPicPr>
            <a:picLocks noChangeAspect="1"/>
          </p:cNvPicPr>
          <p:nvPr/>
        </p:nvPicPr>
        <p:blipFill>
          <a:blip r:embed="rId1"/>
          <a:srcRect l="0" r="0" t="0" b="-17384"/>
          <a:stretch/>
        </p:blipFill>
        <p:spPr>
          <a:xfrm>
            <a:off x="1047750" y="1642110"/>
            <a:ext cx="10552866" cy="7882890"/>
          </a:xfrm>
          <a:prstGeom prst="rect">
            <a:avLst/>
          </a:prstGeom>
        </p:spPr>
      </p:pic>
      <p:sp>
        <p:nvSpPr>
          <p:cNvPr id="4" name="Text 1"/>
          <p:cNvSpPr/>
          <p:nvPr/>
        </p:nvSpPr>
        <p:spPr>
          <a:xfrm>
            <a:off x="12134016" y="2939415"/>
            <a:ext cx="5259421" cy="1195388"/>
          </a:xfrm>
          <a:prstGeom prst="rect">
            <a:avLst/>
          </a:prstGeom>
          <a:noFill/>
          <a:ln/>
        </p:spPr>
        <p:txBody>
          <a:bodyPr wrap="square" lIns="25400" tIns="25400" rIns="25400" bIns="25400" rtlCol="0" anchor="t">
            <a:normAutofit/>
          </a:bodyPr>
          <a:lstStyle/>
          <a:p>
            <a:pPr algn="l" indent="0" marL="0">
              <a:lnSpc>
                <a:spcPct val="129808"/>
              </a:lnSpc>
              <a:buNone/>
            </a:pPr>
            <a:r>
              <a:rPr lang="en-US" sz="2025" dirty="0">
                <a:solidFill>
                  <a:srgbClr val="131712"/>
                </a:solidFill>
                <a:latin typeface="Arial" pitchFamily="34" charset="0"/>
                <a:ea typeface="Arial" pitchFamily="34" charset="-122"/>
                <a:cs typeface="Arial" pitchFamily="34" charset="-120"/>
              </a:rPr>
              <a:t>En kısa koşu: </a:t>
            </a:r>
            <a:pPr algn="l" indent="0" marL="0">
              <a:lnSpc>
                <a:spcPct val="129808"/>
              </a:lnSpc>
              <a:buNone/>
            </a:pPr>
            <a:r>
              <a:rPr lang="en-US" sz="2025" b="1" dirty="0">
                <a:solidFill>
                  <a:srgbClr val="131712"/>
                </a:solidFill>
                <a:latin typeface="Arial" pitchFamily="34" charset="0"/>
                <a:ea typeface="Arial" pitchFamily="34" charset="-122"/>
                <a:cs typeface="Arial" pitchFamily="34" charset="-120"/>
              </a:rPr>
              <a:t>6,8 gün</a:t>
            </a:r>
            <a:pPr algn="l" indent="0" marL="0">
              <a:lnSpc>
                <a:spcPct val="129808"/>
              </a:lnSpc>
              <a:buNone/>
            </a:pPr>
            <a:r>
              <a:rPr lang="en-US" sz="2025" dirty="0">
                <a:solidFill>
                  <a:srgbClr val="131712"/>
                </a:solidFill>
                <a:latin typeface="Arial" pitchFamily="34" charset="0"/>
                <a:ea typeface="Arial" pitchFamily="34" charset="-122"/>
                <a:cs typeface="Arial" pitchFamily="34" charset="-120"/>
              </a:rPr>
              <a:t>. </a:t>
            </a:r>
            <a:pPr algn="l" indent="0" marL="0">
              <a:lnSpc>
                <a:spcPct val="129808"/>
              </a:lnSpc>
              <a:buNone/>
            </a:pPr>
            <a:r>
              <a:rPr lang="en-US" sz="2025" b="1" dirty="0">
                <a:solidFill>
                  <a:srgbClr val="1F618D"/>
                </a:solidFill>
                <a:latin typeface="Arial" pitchFamily="34" charset="0"/>
                <a:ea typeface="Arial" pitchFamily="34" charset="-122"/>
                <a:cs typeface="Arial" pitchFamily="34" charset="-120"/>
              </a:rPr>
              <a:t>Rulman 1 </a:t>
            </a:r>
            <a:pPr algn="l" indent="0" marL="0">
              <a:lnSpc>
                <a:spcPct val="129808"/>
              </a:lnSpc>
              <a:buNone/>
            </a:pPr>
            <a:r>
              <a:rPr lang="en-US" sz="2025" dirty="0">
                <a:solidFill>
                  <a:srgbClr val="131712"/>
                </a:solidFill>
                <a:latin typeface="Arial" pitchFamily="34" charset="0"/>
                <a:ea typeface="Arial" pitchFamily="34" charset="-122"/>
                <a:cs typeface="Arial" pitchFamily="34" charset="-120"/>
              </a:rPr>
              <a:t>~4. günden itibaren iki göstergede birden tırmanıyor; sonda RMS 0,45 g.</a:t>
            </a:r>
            <a:endParaRPr lang="en-US" sz="2025" dirty="0"/>
          </a:p>
        </p:txBody>
      </p:sp>
      <p:sp>
        <p:nvSpPr>
          <p:cNvPr id="5" name="Text 2"/>
          <p:cNvSpPr/>
          <p:nvPr/>
        </p:nvSpPr>
        <p:spPr>
          <a:xfrm>
            <a:off x="12134016" y="4401503"/>
            <a:ext cx="5259421" cy="1195388"/>
          </a:xfrm>
          <a:prstGeom prst="rect">
            <a:avLst/>
          </a:prstGeom>
          <a:noFill/>
          <a:ln/>
        </p:spPr>
        <p:txBody>
          <a:bodyPr wrap="square" lIns="25400" tIns="25400" rIns="25400" bIns="25400" rtlCol="0" anchor="t">
            <a:normAutofit/>
          </a:bodyPr>
          <a:lstStyle/>
          <a:p>
            <a:pPr algn="l" indent="0" marL="0">
              <a:lnSpc>
                <a:spcPct val="129808"/>
              </a:lnSpc>
              <a:buNone/>
            </a:pPr>
            <a:r>
              <a:rPr lang="en-US" sz="2025" b="1" dirty="0">
                <a:solidFill>
                  <a:srgbClr val="131712"/>
                </a:solidFill>
                <a:latin typeface="Arial" pitchFamily="34" charset="0"/>
                <a:ea typeface="Arial" pitchFamily="34" charset="-122"/>
                <a:cs typeface="Arial" pitchFamily="34" charset="-120"/>
              </a:rPr>
              <a:t>Önemli ders: </a:t>
            </a:r>
            <a:pPr algn="l" indent="0" marL="0">
              <a:lnSpc>
                <a:spcPct val="129808"/>
              </a:lnSpc>
              <a:buNone/>
            </a:pPr>
            <a:r>
              <a:rPr lang="en-US" sz="2025" dirty="0">
                <a:solidFill>
                  <a:srgbClr val="131712"/>
                </a:solidFill>
                <a:latin typeface="Arial" pitchFamily="34" charset="0"/>
                <a:ea typeface="Arial" pitchFamily="34" charset="-122"/>
                <a:cs typeface="Arial" pitchFamily="34" charset="-120"/>
              </a:rPr>
              <a:t>rulman 3'ün kurtosis'i baştan beri ~4,5 — mutlak değeri yüksek ama trendi yok, arızalanmıyor.</a:t>
            </a:r>
            <a:endParaRPr lang="en-US" sz="2025" dirty="0"/>
          </a:p>
        </p:txBody>
      </p:sp>
      <p:sp>
        <p:nvSpPr>
          <p:cNvPr id="6" name="Text 3"/>
          <p:cNvSpPr/>
          <p:nvPr/>
        </p:nvSpPr>
        <p:spPr>
          <a:xfrm>
            <a:off x="12134016" y="5863590"/>
            <a:ext cx="5259421" cy="809625"/>
          </a:xfrm>
          <a:prstGeom prst="rect">
            <a:avLst/>
          </a:prstGeom>
          <a:noFill/>
          <a:ln/>
        </p:spPr>
        <p:txBody>
          <a:bodyPr wrap="square" lIns="25400" tIns="25400" rIns="25400" bIns="25400" rtlCol="0" anchor="t">
            <a:normAutofit/>
          </a:bodyPr>
          <a:lstStyle/>
          <a:p>
            <a:pPr algn="l" indent="0" marL="0">
              <a:lnSpc>
                <a:spcPct val="129808"/>
              </a:lnSpc>
              <a:buNone/>
            </a:pPr>
            <a:r>
              <a:rPr lang="en-US" sz="2025" dirty="0">
                <a:solidFill>
                  <a:srgbClr val="131712"/>
                </a:solidFill>
                <a:latin typeface="Arial" pitchFamily="34" charset="0"/>
                <a:ea typeface="Arial" pitchFamily="34" charset="-122"/>
                <a:cs typeface="Arial" pitchFamily="34" charset="-120"/>
              </a:rPr>
              <a:t>Sağlık, mutlak seviyede değil; rulmanın </a:t>
            </a:r>
            <a:pPr algn="l" indent="0" marL="0">
              <a:lnSpc>
                <a:spcPct val="129808"/>
              </a:lnSpc>
              <a:buNone/>
            </a:pPr>
            <a:r>
              <a:rPr lang="en-US" sz="2025" b="1" dirty="0">
                <a:solidFill>
                  <a:srgbClr val="131712"/>
                </a:solidFill>
                <a:latin typeface="Arial" pitchFamily="34" charset="0"/>
                <a:ea typeface="Arial" pitchFamily="34" charset="-122"/>
                <a:cs typeface="Arial" pitchFamily="34" charset="-120"/>
              </a:rPr>
              <a:t>kendi baseline'ından sapmasında</a:t>
            </a:r>
            <a:pPr algn="l" indent="0" marL="0">
              <a:lnSpc>
                <a:spcPct val="129808"/>
              </a:lnSpc>
              <a:buNone/>
            </a:pPr>
            <a:r>
              <a:rPr lang="en-US" sz="2025" dirty="0">
                <a:solidFill>
                  <a:srgbClr val="131712"/>
                </a:solidFill>
                <a:latin typeface="Arial" pitchFamily="34" charset="0"/>
                <a:ea typeface="Arial" pitchFamily="34" charset="-122"/>
                <a:cs typeface="Arial" pitchFamily="34" charset="-120"/>
              </a:rPr>
              <a:t>.</a:t>
            </a:r>
            <a:endParaRPr lang="en-US" sz="2025" dirty="0"/>
          </a:p>
        </p:txBody>
      </p:sp>
      <p:sp>
        <p:nvSpPr>
          <p:cNvPr id="7" name="Shape 4"/>
          <p:cNvSpPr/>
          <p:nvPr/>
        </p:nvSpPr>
        <p:spPr>
          <a:xfrm>
            <a:off x="12134016" y="6939915"/>
            <a:ext cx="5106234" cy="1287780"/>
          </a:xfrm>
          <a:prstGeom prst="roundRect">
            <a:avLst>
              <a:gd name="adj" fmla="val 5917"/>
            </a:avLst>
          </a:prstGeom>
          <a:solidFill>
            <a:srgbClr val="EEF3EF"/>
          </a:solidFill>
          <a:ln/>
        </p:spPr>
      </p:sp>
      <p:sp>
        <p:nvSpPr>
          <p:cNvPr id="8" name="Text 5"/>
          <p:cNvSpPr/>
          <p:nvPr/>
        </p:nvSpPr>
        <p:spPr>
          <a:xfrm>
            <a:off x="12438816" y="7206615"/>
            <a:ext cx="4946297" cy="350520"/>
          </a:xfrm>
          <a:prstGeom prst="rect">
            <a:avLst/>
          </a:prstGeom>
          <a:noFill/>
          <a:ln/>
        </p:spPr>
        <p:txBody>
          <a:bodyPr wrap="square" lIns="25400" tIns="25400" rIns="25400" bIns="25400" rtlCol="0" anchor="t">
            <a:normAutofit/>
          </a:bodyPr>
          <a:lstStyle/>
          <a:p>
            <a:pPr algn="l" indent="0" marL="0">
              <a:buNone/>
            </a:pPr>
            <a:r>
              <a:rPr lang="en-US" sz="1800" b="1" dirty="0">
                <a:solidFill>
                  <a:srgbClr val="0F6B33"/>
                </a:solidFill>
                <a:latin typeface="Courier New" pitchFamily="34" charset="0"/>
                <a:ea typeface="Courier New" pitchFamily="34" charset="-122"/>
                <a:cs typeface="Courier New" pitchFamily="34" charset="-120"/>
              </a:rPr>
              <a:t>SÖKÜM RAPORU ✓</a:t>
            </a:r>
            <a:endParaRPr lang="en-US" sz="1800" dirty="0"/>
          </a:p>
        </p:txBody>
      </p:sp>
      <p:sp>
        <p:nvSpPr>
          <p:cNvPr id="9" name="Text 6"/>
          <p:cNvSpPr/>
          <p:nvPr/>
        </p:nvSpPr>
        <p:spPr>
          <a:xfrm>
            <a:off x="12438816" y="7614285"/>
            <a:ext cx="4946297" cy="384810"/>
          </a:xfrm>
          <a:prstGeom prst="rect">
            <a:avLst/>
          </a:prstGeom>
          <a:noFill/>
          <a:ln/>
        </p:spPr>
        <p:txBody>
          <a:bodyPr wrap="square" lIns="25400" tIns="25400" rIns="25400" bIns="25400" rtlCol="0" anchor="t">
            <a:normAutofit/>
          </a:bodyPr>
          <a:lstStyle/>
          <a:p>
            <a:pPr algn="l" indent="0" marL="0">
              <a:lnSpc>
                <a:spcPct val="122973"/>
              </a:lnSpc>
              <a:buNone/>
            </a:pPr>
            <a:r>
              <a:rPr lang="en-US" sz="1950" dirty="0">
                <a:solidFill>
                  <a:srgbClr val="131712"/>
                </a:solidFill>
                <a:latin typeface="Arial" pitchFamily="34" charset="0"/>
                <a:ea typeface="Arial" pitchFamily="34" charset="-122"/>
                <a:cs typeface="Arial" pitchFamily="34" charset="-120"/>
              </a:rPr>
              <a:t>Rulman 1: outer race kusuru</a:t>
            </a:r>
            <a:endParaRPr lang="en-US" sz="1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AFBF9"/>
        </a:solidFill>
      </p:bgPr>
    </p:bg>
    <p:spTree>
      <p:nvGrpSpPr>
        <p:cNvPr id="1" name=""/>
        <p:cNvGrpSpPr/>
        <p:nvPr/>
      </p:nvGrpSpPr>
      <p:grpSpPr>
        <a:xfrm>
          <a:off x="0" y="0"/>
          <a:ext cx="0" cy="0"/>
          <a:chOff x="0" y="0"/>
          <a:chExt cx="0" cy="0"/>
        </a:xfrm>
      </p:grpSpPr>
      <p:sp>
        <p:nvSpPr>
          <p:cNvPr id="2" name="Text 0"/>
          <p:cNvSpPr/>
          <p:nvPr/>
        </p:nvSpPr>
        <p:spPr>
          <a:xfrm>
            <a:off x="1047750" y="762000"/>
            <a:ext cx="17811750" cy="651510"/>
          </a:xfrm>
          <a:prstGeom prst="rect">
            <a:avLst/>
          </a:prstGeom>
          <a:noFill/>
          <a:ln/>
        </p:spPr>
        <p:txBody>
          <a:bodyPr wrap="square" lIns="25400" tIns="25400" rIns="25400" bIns="25400" rtlCol="0" anchor="t">
            <a:normAutofit/>
          </a:bodyPr>
          <a:lstStyle/>
          <a:p>
            <a:pPr algn="l" indent="0" marL="0">
              <a:lnSpc>
                <a:spcPct val="100625"/>
              </a:lnSpc>
              <a:buNone/>
            </a:pPr>
            <a:r>
              <a:rPr lang="en-US" sz="4200" b="1" dirty="0">
                <a:solidFill>
                  <a:srgbClr val="131712"/>
                </a:solidFill>
                <a:latin typeface="Arial" pitchFamily="34" charset="0"/>
                <a:ea typeface="Arial" pitchFamily="34" charset="-122"/>
                <a:cs typeface="Arial" pitchFamily="34" charset="-120"/>
              </a:rPr>
              <a:t>Test 3: kırk iki gün dümdüz, son iki günde dikine tırmanış</a:t>
            </a:r>
            <a:endParaRPr lang="en-US" sz="4200" dirty="0"/>
          </a:p>
        </p:txBody>
      </p:sp>
      <p:pic>
        <p:nvPicPr>
          <p:cNvPr id="3" name="Image 0" descr="preencoded.png">    </p:cNvPr>
          <p:cNvPicPr>
            <a:picLocks noChangeAspect="1"/>
          </p:cNvPicPr>
          <p:nvPr/>
        </p:nvPicPr>
        <p:blipFill>
          <a:blip r:embed="rId1"/>
          <a:srcRect l="0" r="0" t="0" b="-17384"/>
          <a:stretch/>
        </p:blipFill>
        <p:spPr>
          <a:xfrm>
            <a:off x="1047750" y="1642110"/>
            <a:ext cx="10552866" cy="7882890"/>
          </a:xfrm>
          <a:prstGeom prst="rect">
            <a:avLst/>
          </a:prstGeom>
        </p:spPr>
      </p:pic>
      <p:sp>
        <p:nvSpPr>
          <p:cNvPr id="4" name="Text 1"/>
          <p:cNvSpPr/>
          <p:nvPr/>
        </p:nvSpPr>
        <p:spPr>
          <a:xfrm>
            <a:off x="12134016" y="2958941"/>
            <a:ext cx="5259421" cy="809625"/>
          </a:xfrm>
          <a:prstGeom prst="rect">
            <a:avLst/>
          </a:prstGeom>
          <a:noFill/>
          <a:ln/>
        </p:spPr>
        <p:txBody>
          <a:bodyPr wrap="square" lIns="25400" tIns="25400" rIns="25400" bIns="25400" rtlCol="0" anchor="t">
            <a:normAutofit/>
          </a:bodyPr>
          <a:lstStyle/>
          <a:p>
            <a:pPr algn="l" indent="0" marL="0">
              <a:lnSpc>
                <a:spcPct val="129808"/>
              </a:lnSpc>
              <a:buNone/>
            </a:pPr>
            <a:r>
              <a:rPr lang="en-US" sz="2025" dirty="0">
                <a:solidFill>
                  <a:srgbClr val="131712"/>
                </a:solidFill>
                <a:latin typeface="Arial" pitchFamily="34" charset="0"/>
                <a:ea typeface="Arial" pitchFamily="34" charset="-122"/>
                <a:cs typeface="Arial" pitchFamily="34" charset="-120"/>
              </a:rPr>
              <a:t>En uzun koşu: </a:t>
            </a:r>
            <a:pPr algn="l" indent="0" marL="0">
              <a:lnSpc>
                <a:spcPct val="129808"/>
              </a:lnSpc>
              <a:buNone/>
            </a:pPr>
            <a:r>
              <a:rPr lang="en-US" sz="2025" b="1" dirty="0">
                <a:solidFill>
                  <a:srgbClr val="131712"/>
                </a:solidFill>
                <a:latin typeface="Arial" pitchFamily="34" charset="0"/>
                <a:ea typeface="Arial" pitchFamily="34" charset="-122"/>
                <a:cs typeface="Arial" pitchFamily="34" charset="-120"/>
              </a:rPr>
              <a:t>44,7 gün </a:t>
            </a:r>
            <a:pPr algn="l" indent="0" marL="0">
              <a:lnSpc>
                <a:spcPct val="129808"/>
              </a:lnSpc>
              <a:buNone/>
            </a:pPr>
            <a:r>
              <a:rPr lang="en-US" sz="2025" dirty="0">
                <a:solidFill>
                  <a:srgbClr val="131712"/>
                </a:solidFill>
                <a:latin typeface="Arial" pitchFamily="34" charset="0"/>
                <a:ea typeface="Arial" pitchFamily="34" charset="-122"/>
                <a:cs typeface="Arial" pitchFamily="34" charset="-120"/>
              </a:rPr>
              <a:t>. 42. güne kadar dört eğri de neredeyse dümdüz.</a:t>
            </a:r>
            <a:endParaRPr lang="en-US" sz="2025" dirty="0"/>
          </a:p>
        </p:txBody>
      </p:sp>
      <p:sp>
        <p:nvSpPr>
          <p:cNvPr id="5" name="Text 2"/>
          <p:cNvSpPr/>
          <p:nvPr/>
        </p:nvSpPr>
        <p:spPr>
          <a:xfrm>
            <a:off x="12134016" y="4035266"/>
            <a:ext cx="5259421" cy="809625"/>
          </a:xfrm>
          <a:prstGeom prst="rect">
            <a:avLst/>
          </a:prstGeom>
          <a:noFill/>
          <a:ln/>
        </p:spPr>
        <p:txBody>
          <a:bodyPr wrap="square" lIns="25400" tIns="25400" rIns="25400" bIns="25400" rtlCol="0" anchor="t">
            <a:normAutofit/>
          </a:bodyPr>
          <a:lstStyle/>
          <a:p>
            <a:pPr algn="l" indent="0" marL="0">
              <a:lnSpc>
                <a:spcPct val="129808"/>
              </a:lnSpc>
              <a:buNone/>
            </a:pPr>
            <a:r>
              <a:rPr lang="en-US" sz="2025" dirty="0">
                <a:solidFill>
                  <a:srgbClr val="131712"/>
                </a:solidFill>
                <a:latin typeface="Arial" pitchFamily="34" charset="0"/>
                <a:ea typeface="Arial" pitchFamily="34" charset="-122"/>
                <a:cs typeface="Arial" pitchFamily="34" charset="-120"/>
              </a:rPr>
              <a:t>Sağlıklı evrenin öngörülemezliğinin canlı kanıtı: haftalarca hiçbir belirti yok.</a:t>
            </a:r>
            <a:endParaRPr lang="en-US" sz="2025" dirty="0"/>
          </a:p>
        </p:txBody>
      </p:sp>
      <p:sp>
        <p:nvSpPr>
          <p:cNvPr id="6" name="Text 3"/>
          <p:cNvSpPr/>
          <p:nvPr/>
        </p:nvSpPr>
        <p:spPr>
          <a:xfrm>
            <a:off x="12134016" y="5111591"/>
            <a:ext cx="5259421" cy="1195388"/>
          </a:xfrm>
          <a:prstGeom prst="rect">
            <a:avLst/>
          </a:prstGeom>
          <a:noFill/>
          <a:ln/>
        </p:spPr>
        <p:txBody>
          <a:bodyPr wrap="square" lIns="25400" tIns="25400" rIns="25400" bIns="25400" rtlCol="0" anchor="t">
            <a:normAutofit/>
          </a:bodyPr>
          <a:lstStyle/>
          <a:p>
            <a:pPr algn="l" indent="0" marL="0">
              <a:lnSpc>
                <a:spcPct val="129808"/>
              </a:lnSpc>
              <a:buNone/>
            </a:pPr>
            <a:r>
              <a:rPr lang="en-US" sz="2025" b="1" dirty="0">
                <a:solidFill>
                  <a:srgbClr val="1E8449"/>
                </a:solidFill>
                <a:latin typeface="Arial" pitchFamily="34" charset="0"/>
                <a:ea typeface="Arial" pitchFamily="34" charset="-122"/>
                <a:cs typeface="Arial" pitchFamily="34" charset="-120"/>
              </a:rPr>
              <a:t>Rulman 3 </a:t>
            </a:r>
            <a:pPr algn="l" indent="0" marL="0">
              <a:lnSpc>
                <a:spcPct val="129808"/>
              </a:lnSpc>
              <a:buNone/>
            </a:pPr>
            <a:r>
              <a:rPr lang="en-US" sz="2025" dirty="0">
                <a:solidFill>
                  <a:srgbClr val="131712"/>
                </a:solidFill>
                <a:latin typeface="Arial" pitchFamily="34" charset="0"/>
                <a:ea typeface="Arial" pitchFamily="34" charset="-122"/>
                <a:cs typeface="Arial" pitchFamily="34" charset="-120"/>
              </a:rPr>
              <a:t>son ~2 günde iki göstergede birden dikine tırmanıyor — P-F penceresi burada çok kısa.</a:t>
            </a:r>
            <a:endParaRPr lang="en-US" sz="2025" dirty="0"/>
          </a:p>
        </p:txBody>
      </p:sp>
      <p:sp>
        <p:nvSpPr>
          <p:cNvPr id="7" name="Shape 4"/>
          <p:cNvSpPr/>
          <p:nvPr/>
        </p:nvSpPr>
        <p:spPr>
          <a:xfrm>
            <a:off x="12134016" y="6573679"/>
            <a:ext cx="5106234" cy="1634490"/>
          </a:xfrm>
          <a:prstGeom prst="roundRect">
            <a:avLst>
              <a:gd name="adj" fmla="val 4662"/>
            </a:avLst>
          </a:prstGeom>
          <a:solidFill>
            <a:srgbClr val="EEF3EF"/>
          </a:solidFill>
          <a:ln/>
        </p:spPr>
      </p:sp>
      <p:sp>
        <p:nvSpPr>
          <p:cNvPr id="8" name="Text 5"/>
          <p:cNvSpPr/>
          <p:nvPr/>
        </p:nvSpPr>
        <p:spPr>
          <a:xfrm>
            <a:off x="12438816" y="6840379"/>
            <a:ext cx="4946297" cy="350520"/>
          </a:xfrm>
          <a:prstGeom prst="rect">
            <a:avLst/>
          </a:prstGeom>
          <a:noFill/>
          <a:ln/>
        </p:spPr>
        <p:txBody>
          <a:bodyPr wrap="square" lIns="25400" tIns="25400" rIns="25400" bIns="25400" rtlCol="0" anchor="t">
            <a:normAutofit/>
          </a:bodyPr>
          <a:lstStyle/>
          <a:p>
            <a:pPr algn="l" indent="0" marL="0">
              <a:buNone/>
            </a:pPr>
            <a:r>
              <a:rPr lang="en-US" sz="1800" b="1" dirty="0">
                <a:solidFill>
                  <a:srgbClr val="0F6B33"/>
                </a:solidFill>
                <a:latin typeface="Courier New" pitchFamily="34" charset="0"/>
                <a:ea typeface="Courier New" pitchFamily="34" charset="-122"/>
                <a:cs typeface="Courier New" pitchFamily="34" charset="-120"/>
              </a:rPr>
              <a:t>SÖKÜM RAPORU ✓</a:t>
            </a:r>
            <a:endParaRPr lang="en-US" sz="1800" dirty="0"/>
          </a:p>
        </p:txBody>
      </p:sp>
      <p:sp>
        <p:nvSpPr>
          <p:cNvPr id="9" name="Text 6"/>
          <p:cNvSpPr/>
          <p:nvPr/>
        </p:nvSpPr>
        <p:spPr>
          <a:xfrm>
            <a:off x="12438816" y="7248049"/>
            <a:ext cx="4631532" cy="731520"/>
          </a:xfrm>
          <a:prstGeom prst="rect">
            <a:avLst/>
          </a:prstGeom>
          <a:noFill/>
          <a:ln/>
        </p:spPr>
        <p:txBody>
          <a:bodyPr wrap="square" lIns="25400" tIns="25400" rIns="25400" bIns="25400" rtlCol="0" anchor="t">
            <a:normAutofit/>
          </a:bodyPr>
          <a:lstStyle/>
          <a:p>
            <a:pPr algn="l" indent="0" marL="0">
              <a:lnSpc>
                <a:spcPct val="122973"/>
              </a:lnSpc>
              <a:buNone/>
            </a:pPr>
            <a:r>
              <a:rPr lang="en-US" sz="1950" dirty="0">
                <a:solidFill>
                  <a:srgbClr val="131712"/>
                </a:solidFill>
                <a:latin typeface="Arial" pitchFamily="34" charset="0"/>
                <a:ea typeface="Arial" pitchFamily="34" charset="-122"/>
                <a:cs typeface="Arial" pitchFamily="34" charset="-120"/>
              </a:rPr>
              <a:t>Rulman 3: outer race kusuru — 3 testte 3/3 eşleşme</a:t>
            </a:r>
            <a:endParaRPr lang="en-US" sz="1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AFBF9"/>
        </a:solidFill>
      </p:bgPr>
    </p:bg>
    <p:spTree>
      <p:nvGrpSpPr>
        <p:cNvPr id="1" name=""/>
        <p:cNvGrpSpPr/>
        <p:nvPr/>
      </p:nvGrpSpPr>
      <p:grpSpPr>
        <a:xfrm>
          <a:off x="0" y="0"/>
          <a:ext cx="0" cy="0"/>
          <a:chOff x="0" y="0"/>
          <a:chExt cx="0" cy="0"/>
        </a:xfrm>
      </p:grpSpPr>
      <p:sp>
        <p:nvSpPr>
          <p:cNvPr id="2" name="Text 0"/>
          <p:cNvSpPr/>
          <p:nvPr/>
        </p:nvSpPr>
        <p:spPr>
          <a:xfrm>
            <a:off x="1047750" y="960120"/>
            <a:ext cx="1844433" cy="320040"/>
          </a:xfrm>
          <a:prstGeom prst="rect">
            <a:avLst/>
          </a:prstGeom>
          <a:noFill/>
          <a:ln/>
        </p:spPr>
        <p:txBody>
          <a:bodyPr wrap="square" lIns="25400" tIns="25400" rIns="25400" bIns="25400" rtlCol="0" anchor="t">
            <a:normAutofit/>
          </a:bodyPr>
          <a:lstStyle/>
          <a:p>
            <a:pPr algn="l" indent="0" marL="0">
              <a:buNone/>
            </a:pPr>
            <a:r>
              <a:rPr lang="en-US" sz="1950" b="1" spc="150" kern="0" dirty="0">
                <a:solidFill>
                  <a:srgbClr val="0F6B33"/>
                </a:solidFill>
                <a:latin typeface="Courier New" pitchFamily="34" charset="0"/>
                <a:ea typeface="Courier New" pitchFamily="34" charset="-122"/>
                <a:cs typeface="Courier New" pitchFamily="34" charset="-120"/>
              </a:rPr>
              <a:t>YÖNTEM 2/3</a:t>
            </a:r>
            <a:endParaRPr lang="en-US" sz="1950" dirty="0"/>
          </a:p>
        </p:txBody>
      </p:sp>
      <p:sp>
        <p:nvSpPr>
          <p:cNvPr id="3" name="Text 1"/>
          <p:cNvSpPr/>
          <p:nvPr/>
        </p:nvSpPr>
        <p:spPr>
          <a:xfrm>
            <a:off x="2953107" y="914400"/>
            <a:ext cx="5066919" cy="358140"/>
          </a:xfrm>
          <a:prstGeom prst="rect">
            <a:avLst/>
          </a:prstGeom>
          <a:noFill/>
          <a:ln/>
        </p:spPr>
        <p:txBody>
          <a:bodyPr wrap="square" lIns="25400" tIns="25400" rIns="25400" bIns="25400" rtlCol="0" anchor="t">
            <a:normAutofit/>
          </a:bodyPr>
          <a:lstStyle/>
          <a:p>
            <a:pPr algn="l" indent="0" marL="0">
              <a:buNone/>
            </a:pPr>
            <a:r>
              <a:rPr lang="en-US" sz="1950" dirty="0">
                <a:solidFill>
                  <a:srgbClr val="8A988D"/>
                </a:solidFill>
                <a:latin typeface="Courier New" pitchFamily="34" charset="0"/>
                <a:ea typeface="Courier New" pitchFamily="34" charset="-122"/>
                <a:cs typeface="Courier New" pitchFamily="34" charset="-120"/>
              </a:rPr>
              <a:t>istatistiksel tespit + forecast</a:t>
            </a:r>
            <a:endParaRPr lang="en-US" sz="1950" dirty="0"/>
          </a:p>
        </p:txBody>
      </p:sp>
      <p:sp>
        <p:nvSpPr>
          <p:cNvPr id="4" name="Text 2"/>
          <p:cNvSpPr/>
          <p:nvPr/>
        </p:nvSpPr>
        <p:spPr>
          <a:xfrm>
            <a:off x="1047750" y="1432560"/>
            <a:ext cx="16187738" cy="1352550"/>
          </a:xfrm>
          <a:prstGeom prst="rect">
            <a:avLst/>
          </a:prstGeom>
          <a:noFill/>
          <a:ln/>
        </p:spPr>
        <p:txBody>
          <a:bodyPr wrap="square" lIns="25400" tIns="25400" rIns="25400" bIns="25400" rtlCol="0" anchor="t">
            <a:normAutofit/>
          </a:bodyPr>
          <a:lstStyle/>
          <a:p>
            <a:pPr algn="l" indent="0" marL="0">
              <a:lnSpc>
                <a:spcPct val="100291"/>
              </a:lnSpc>
              <a:buNone/>
            </a:pPr>
            <a:r>
              <a:rPr lang="en-US" sz="4500" b="1" dirty="0">
                <a:solidFill>
                  <a:srgbClr val="131712"/>
                </a:solidFill>
                <a:latin typeface="Arial" pitchFamily="34" charset="0"/>
                <a:ea typeface="Arial" pitchFamily="34" charset="-122"/>
                <a:cs typeface="Arial" pitchFamily="34" charset="-120"/>
              </a:rPr>
              <a:t>Alarm kuralı: baseline + 6σ eşiği kalıcı olarak aşılırsa hasar başlamıştır</a:t>
            </a:r>
            <a:endParaRPr lang="en-US" sz="4500" dirty="0"/>
          </a:p>
        </p:txBody>
      </p:sp>
      <p:sp>
        <p:nvSpPr>
          <p:cNvPr id="5" name="Text 3"/>
          <p:cNvSpPr/>
          <p:nvPr/>
        </p:nvSpPr>
        <p:spPr>
          <a:xfrm>
            <a:off x="1047750" y="3509010"/>
            <a:ext cx="4138612" cy="518160"/>
          </a:xfrm>
          <a:prstGeom prst="rect">
            <a:avLst/>
          </a:prstGeom>
          <a:noFill/>
          <a:ln/>
        </p:spPr>
        <p:txBody>
          <a:bodyPr wrap="square" lIns="25400" tIns="25400" rIns="25400" bIns="25400" rtlCol="0" anchor="t">
            <a:normAutofit/>
          </a:bodyPr>
          <a:lstStyle/>
          <a:p>
            <a:pPr algn="l" indent="0" marL="0">
              <a:buNone/>
            </a:pPr>
            <a:r>
              <a:rPr lang="en-US" sz="3300" b="1" dirty="0">
                <a:solidFill>
                  <a:srgbClr val="0F6B33"/>
                </a:solidFill>
                <a:latin typeface="Courier New" pitchFamily="34" charset="0"/>
                <a:ea typeface="Courier New" pitchFamily="34" charset="-122"/>
                <a:cs typeface="Courier New" pitchFamily="34" charset="-120"/>
              </a:rPr>
              <a:t>1</a:t>
            </a:r>
            <a:endParaRPr lang="en-US" sz="3300" dirty="0"/>
          </a:p>
        </p:txBody>
      </p:sp>
      <p:sp>
        <p:nvSpPr>
          <p:cNvPr id="6" name="Text 4"/>
          <p:cNvSpPr/>
          <p:nvPr/>
        </p:nvSpPr>
        <p:spPr>
          <a:xfrm>
            <a:off x="1047750" y="4198620"/>
            <a:ext cx="4138612" cy="452438"/>
          </a:xfrm>
          <a:prstGeom prst="rect">
            <a:avLst/>
          </a:prstGeom>
          <a:noFill/>
          <a:ln/>
        </p:spPr>
        <p:txBody>
          <a:bodyPr wrap="square" lIns="25400" tIns="25400" rIns="25400" bIns="25400" rtlCol="0" anchor="t">
            <a:normAutofit/>
          </a:bodyPr>
          <a:lstStyle/>
          <a:p>
            <a:pPr algn="l" indent="0" marL="0">
              <a:lnSpc>
                <a:spcPct val="126453"/>
              </a:lnSpc>
              <a:buNone/>
            </a:pPr>
            <a:r>
              <a:rPr lang="en-US" sz="2250" b="1" dirty="0">
                <a:solidFill>
                  <a:srgbClr val="131712"/>
                </a:solidFill>
                <a:latin typeface="Arial" pitchFamily="34" charset="0"/>
                <a:ea typeface="Arial" pitchFamily="34" charset="-122"/>
                <a:cs typeface="Arial" pitchFamily="34" charset="-120"/>
              </a:rPr>
              <a:t>Baseline</a:t>
            </a:r>
            <a:endParaRPr lang="en-US" sz="2250" dirty="0"/>
          </a:p>
        </p:txBody>
      </p:sp>
      <p:sp>
        <p:nvSpPr>
          <p:cNvPr id="7" name="Text 5"/>
          <p:cNvSpPr/>
          <p:nvPr/>
        </p:nvSpPr>
        <p:spPr>
          <a:xfrm>
            <a:off x="1047750" y="4822508"/>
            <a:ext cx="3875246" cy="783908"/>
          </a:xfrm>
          <a:prstGeom prst="rect">
            <a:avLst/>
          </a:prstGeom>
          <a:noFill/>
          <a:ln/>
        </p:spPr>
        <p:txBody>
          <a:bodyPr wrap="square" lIns="25400" tIns="25400" rIns="25400" bIns="25400" rtlCol="0" anchor="t">
            <a:normAutofit/>
          </a:bodyPr>
          <a:lstStyle/>
          <a:p>
            <a:pPr algn="l" indent="0" marL="0">
              <a:lnSpc>
                <a:spcPct val="125481"/>
              </a:lnSpc>
              <a:buNone/>
            </a:pPr>
            <a:r>
              <a:rPr lang="en-US" sz="2025" dirty="0">
                <a:solidFill>
                  <a:srgbClr val="3C463F"/>
                </a:solidFill>
                <a:latin typeface="Arial" pitchFamily="34" charset="0"/>
                <a:ea typeface="Arial" pitchFamily="34" charset="-122"/>
                <a:cs typeface="Arial" pitchFamily="34" charset="-120"/>
              </a:rPr>
              <a:t>Ömrün ilk %15'i = o rulmanın "sağlıklı" referansı</a:t>
            </a:r>
            <a:endParaRPr lang="en-US" sz="2025" dirty="0"/>
          </a:p>
        </p:txBody>
      </p:sp>
      <p:sp>
        <p:nvSpPr>
          <p:cNvPr id="8" name="Text 6"/>
          <p:cNvSpPr/>
          <p:nvPr/>
        </p:nvSpPr>
        <p:spPr>
          <a:xfrm>
            <a:off x="5191125" y="3509010"/>
            <a:ext cx="4138612" cy="518160"/>
          </a:xfrm>
          <a:prstGeom prst="rect">
            <a:avLst/>
          </a:prstGeom>
          <a:noFill/>
          <a:ln/>
        </p:spPr>
        <p:txBody>
          <a:bodyPr wrap="square" lIns="25400" tIns="25400" rIns="25400" bIns="25400" rtlCol="0" anchor="t">
            <a:normAutofit/>
          </a:bodyPr>
          <a:lstStyle/>
          <a:p>
            <a:pPr algn="l" indent="0" marL="0">
              <a:buNone/>
            </a:pPr>
            <a:r>
              <a:rPr lang="en-US" sz="3300" b="1" dirty="0">
                <a:solidFill>
                  <a:srgbClr val="0F6B33"/>
                </a:solidFill>
                <a:latin typeface="Courier New" pitchFamily="34" charset="0"/>
                <a:ea typeface="Courier New" pitchFamily="34" charset="-122"/>
                <a:cs typeface="Courier New" pitchFamily="34" charset="-120"/>
              </a:rPr>
              <a:t>2</a:t>
            </a:r>
            <a:endParaRPr lang="en-US" sz="3300" dirty="0"/>
          </a:p>
        </p:txBody>
      </p:sp>
      <p:sp>
        <p:nvSpPr>
          <p:cNvPr id="9" name="Text 7"/>
          <p:cNvSpPr/>
          <p:nvPr/>
        </p:nvSpPr>
        <p:spPr>
          <a:xfrm>
            <a:off x="5191125" y="4198620"/>
            <a:ext cx="4138612" cy="452438"/>
          </a:xfrm>
          <a:prstGeom prst="rect">
            <a:avLst/>
          </a:prstGeom>
          <a:noFill/>
          <a:ln/>
        </p:spPr>
        <p:txBody>
          <a:bodyPr wrap="square" lIns="25400" tIns="25400" rIns="25400" bIns="25400" rtlCol="0" anchor="t">
            <a:normAutofit/>
          </a:bodyPr>
          <a:lstStyle/>
          <a:p>
            <a:pPr algn="l" indent="0" marL="0">
              <a:lnSpc>
                <a:spcPct val="126453"/>
              </a:lnSpc>
              <a:buNone/>
            </a:pPr>
            <a:r>
              <a:rPr lang="en-US" sz="2250" b="1" dirty="0">
                <a:solidFill>
                  <a:srgbClr val="131712"/>
                </a:solidFill>
                <a:latin typeface="Arial" pitchFamily="34" charset="0"/>
                <a:ea typeface="Arial" pitchFamily="34" charset="-122"/>
                <a:cs typeface="Arial" pitchFamily="34" charset="-120"/>
              </a:rPr>
              <a:t>Alarm</a:t>
            </a:r>
            <a:endParaRPr lang="en-US" sz="2250" dirty="0"/>
          </a:p>
        </p:txBody>
      </p:sp>
      <p:sp>
        <p:nvSpPr>
          <p:cNvPr id="10" name="Text 8"/>
          <p:cNvSpPr/>
          <p:nvPr/>
        </p:nvSpPr>
        <p:spPr>
          <a:xfrm>
            <a:off x="5191125" y="4822508"/>
            <a:ext cx="3875246" cy="1156811"/>
          </a:xfrm>
          <a:prstGeom prst="rect">
            <a:avLst/>
          </a:prstGeom>
          <a:noFill/>
          <a:ln/>
        </p:spPr>
        <p:txBody>
          <a:bodyPr wrap="square" lIns="25400" tIns="25400" rIns="25400" bIns="25400" rtlCol="0" anchor="t">
            <a:normAutofit/>
          </a:bodyPr>
          <a:lstStyle/>
          <a:p>
            <a:pPr algn="l" indent="0" marL="0">
              <a:lnSpc>
                <a:spcPct val="125481"/>
              </a:lnSpc>
              <a:buNone/>
            </a:pPr>
            <a:r>
              <a:rPr lang="en-US" sz="2025" dirty="0">
                <a:solidFill>
                  <a:srgbClr val="3C463F"/>
                </a:solidFill>
                <a:latin typeface="Arial" pitchFamily="34" charset="0"/>
                <a:ea typeface="Arial" pitchFamily="34" charset="-122"/>
                <a:cs typeface="Arial" pitchFamily="34" charset="-120"/>
              </a:rPr>
              <a:t>Yumuşatılmış RMS veya kurtosis, baseline + 6σ'yı kalıcı aşarsa</a:t>
            </a:r>
            <a:endParaRPr lang="en-US" sz="2025" dirty="0"/>
          </a:p>
        </p:txBody>
      </p:sp>
      <p:sp>
        <p:nvSpPr>
          <p:cNvPr id="11" name="Text 9"/>
          <p:cNvSpPr/>
          <p:nvPr/>
        </p:nvSpPr>
        <p:spPr>
          <a:xfrm>
            <a:off x="9334500" y="3509010"/>
            <a:ext cx="4138612" cy="518160"/>
          </a:xfrm>
          <a:prstGeom prst="rect">
            <a:avLst/>
          </a:prstGeom>
          <a:noFill/>
          <a:ln/>
        </p:spPr>
        <p:txBody>
          <a:bodyPr wrap="square" lIns="25400" tIns="25400" rIns="25400" bIns="25400" rtlCol="0" anchor="t">
            <a:normAutofit/>
          </a:bodyPr>
          <a:lstStyle/>
          <a:p>
            <a:pPr algn="l" indent="0" marL="0">
              <a:buNone/>
            </a:pPr>
            <a:r>
              <a:rPr lang="en-US" sz="3300" b="1" dirty="0">
                <a:solidFill>
                  <a:srgbClr val="0F6B33"/>
                </a:solidFill>
                <a:latin typeface="Courier New" pitchFamily="34" charset="0"/>
                <a:ea typeface="Courier New" pitchFamily="34" charset="-122"/>
                <a:cs typeface="Courier New" pitchFamily="34" charset="-120"/>
              </a:rPr>
              <a:t>3</a:t>
            </a:r>
            <a:endParaRPr lang="en-US" sz="3300" dirty="0"/>
          </a:p>
        </p:txBody>
      </p:sp>
      <p:sp>
        <p:nvSpPr>
          <p:cNvPr id="12" name="Text 10"/>
          <p:cNvSpPr/>
          <p:nvPr/>
        </p:nvSpPr>
        <p:spPr>
          <a:xfrm>
            <a:off x="9334500" y="4198620"/>
            <a:ext cx="4138612" cy="452438"/>
          </a:xfrm>
          <a:prstGeom prst="rect">
            <a:avLst/>
          </a:prstGeom>
          <a:noFill/>
          <a:ln/>
        </p:spPr>
        <p:txBody>
          <a:bodyPr wrap="square" lIns="25400" tIns="25400" rIns="25400" bIns="25400" rtlCol="0" anchor="t">
            <a:normAutofit/>
          </a:bodyPr>
          <a:lstStyle/>
          <a:p>
            <a:pPr algn="l" indent="0" marL="0">
              <a:lnSpc>
                <a:spcPct val="126453"/>
              </a:lnSpc>
              <a:buNone/>
            </a:pPr>
            <a:r>
              <a:rPr lang="en-US" sz="2250" b="1" dirty="0">
                <a:solidFill>
                  <a:srgbClr val="131712"/>
                </a:solidFill>
                <a:latin typeface="Arial" pitchFamily="34" charset="0"/>
                <a:ea typeface="Arial" pitchFamily="34" charset="-122"/>
                <a:cs typeface="Arial" pitchFamily="34" charset="-120"/>
              </a:rPr>
              <a:t>Forecast</a:t>
            </a:r>
            <a:endParaRPr lang="en-US" sz="2250" dirty="0"/>
          </a:p>
        </p:txBody>
      </p:sp>
      <p:sp>
        <p:nvSpPr>
          <p:cNvPr id="13" name="Text 11"/>
          <p:cNvSpPr/>
          <p:nvPr/>
        </p:nvSpPr>
        <p:spPr>
          <a:xfrm>
            <a:off x="9334500" y="4822508"/>
            <a:ext cx="3875246" cy="783908"/>
          </a:xfrm>
          <a:prstGeom prst="rect">
            <a:avLst/>
          </a:prstGeom>
          <a:noFill/>
          <a:ln/>
        </p:spPr>
        <p:txBody>
          <a:bodyPr wrap="square" lIns="25400" tIns="25400" rIns="25400" bIns="25400" rtlCol="0" anchor="t">
            <a:normAutofit/>
          </a:bodyPr>
          <a:lstStyle/>
          <a:p>
            <a:pPr algn="l" indent="0" marL="0">
              <a:lnSpc>
                <a:spcPct val="125481"/>
              </a:lnSpc>
              <a:buNone/>
            </a:pPr>
            <a:r>
              <a:rPr lang="en-US" sz="2025" dirty="0">
                <a:solidFill>
                  <a:srgbClr val="3C463F"/>
                </a:solidFill>
                <a:latin typeface="Arial" pitchFamily="34" charset="0"/>
                <a:ea typeface="Arial" pitchFamily="34" charset="-122"/>
                <a:cs typeface="Arial" pitchFamily="34" charset="-120"/>
              </a:rPr>
              <a:t>Hasar büyümesine üstel eğri uydur, arıza tarihine uzat</a:t>
            </a:r>
            <a:endParaRPr lang="en-US" sz="2025" dirty="0"/>
          </a:p>
        </p:txBody>
      </p:sp>
      <p:sp>
        <p:nvSpPr>
          <p:cNvPr id="14" name="Text 12"/>
          <p:cNvSpPr/>
          <p:nvPr/>
        </p:nvSpPr>
        <p:spPr>
          <a:xfrm>
            <a:off x="13477875" y="3509010"/>
            <a:ext cx="4138612" cy="518160"/>
          </a:xfrm>
          <a:prstGeom prst="rect">
            <a:avLst/>
          </a:prstGeom>
          <a:noFill/>
          <a:ln/>
        </p:spPr>
        <p:txBody>
          <a:bodyPr wrap="square" lIns="25400" tIns="25400" rIns="25400" bIns="25400" rtlCol="0" anchor="t">
            <a:normAutofit/>
          </a:bodyPr>
          <a:lstStyle/>
          <a:p>
            <a:pPr algn="l" indent="0" marL="0">
              <a:buNone/>
            </a:pPr>
            <a:r>
              <a:rPr lang="en-US" sz="3300" b="1" dirty="0">
                <a:solidFill>
                  <a:srgbClr val="0F6B33"/>
                </a:solidFill>
                <a:latin typeface="Courier New" pitchFamily="34" charset="0"/>
                <a:ea typeface="Courier New" pitchFamily="34" charset="-122"/>
                <a:cs typeface="Courier New" pitchFamily="34" charset="-120"/>
              </a:rPr>
              <a:t>4</a:t>
            </a:r>
            <a:endParaRPr lang="en-US" sz="3300" dirty="0"/>
          </a:p>
        </p:txBody>
      </p:sp>
      <p:sp>
        <p:nvSpPr>
          <p:cNvPr id="15" name="Text 13"/>
          <p:cNvSpPr/>
          <p:nvPr/>
        </p:nvSpPr>
        <p:spPr>
          <a:xfrm>
            <a:off x="13477875" y="4198620"/>
            <a:ext cx="4138612" cy="452438"/>
          </a:xfrm>
          <a:prstGeom prst="rect">
            <a:avLst/>
          </a:prstGeom>
          <a:noFill/>
          <a:ln/>
        </p:spPr>
        <p:txBody>
          <a:bodyPr wrap="square" lIns="25400" tIns="25400" rIns="25400" bIns="25400" rtlCol="0" anchor="t">
            <a:normAutofit/>
          </a:bodyPr>
          <a:lstStyle/>
          <a:p>
            <a:pPr algn="l" indent="0" marL="0">
              <a:lnSpc>
                <a:spcPct val="126453"/>
              </a:lnSpc>
              <a:buNone/>
            </a:pPr>
            <a:r>
              <a:rPr lang="en-US" sz="2250" b="1" dirty="0">
                <a:solidFill>
                  <a:srgbClr val="131712"/>
                </a:solidFill>
                <a:latin typeface="Arial" pitchFamily="34" charset="0"/>
                <a:ea typeface="Arial" pitchFamily="34" charset="-122"/>
                <a:cs typeface="Arial" pitchFamily="34" charset="-120"/>
              </a:rPr>
              <a:t>Tekrarla</a:t>
            </a:r>
            <a:endParaRPr lang="en-US" sz="2250" dirty="0"/>
          </a:p>
        </p:txBody>
      </p:sp>
      <p:sp>
        <p:nvSpPr>
          <p:cNvPr id="16" name="Text 14"/>
          <p:cNvSpPr/>
          <p:nvPr/>
        </p:nvSpPr>
        <p:spPr>
          <a:xfrm>
            <a:off x="13477875" y="4822508"/>
            <a:ext cx="3875246" cy="783908"/>
          </a:xfrm>
          <a:prstGeom prst="rect">
            <a:avLst/>
          </a:prstGeom>
          <a:noFill/>
          <a:ln/>
        </p:spPr>
        <p:txBody>
          <a:bodyPr wrap="square" lIns="25400" tIns="25400" rIns="25400" bIns="25400" rtlCol="0" anchor="t">
            <a:normAutofit/>
          </a:bodyPr>
          <a:lstStyle/>
          <a:p>
            <a:pPr algn="l" indent="0" marL="0">
              <a:lnSpc>
                <a:spcPct val="125481"/>
              </a:lnSpc>
              <a:buNone/>
            </a:pPr>
            <a:r>
              <a:rPr lang="en-US" sz="2025" dirty="0">
                <a:solidFill>
                  <a:srgbClr val="3C463F"/>
                </a:solidFill>
                <a:latin typeface="Arial" pitchFamily="34" charset="0"/>
                <a:ea typeface="Arial" pitchFamily="34" charset="-122"/>
                <a:cs typeface="Arial" pitchFamily="34" charset="-120"/>
              </a:rPr>
              <a:t>Her 10 dakikada bir — canlı izleme sistemi gibi</a:t>
            </a:r>
            <a:endParaRPr lang="en-US" sz="2025"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2026-07-18T11:23:26Z</dcterms:created>
  <dcterms:modified xsi:type="dcterms:W3CDTF">2026-07-18T11:23:26Z</dcterms:modified>
</cp:coreProperties>
</file>